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296400"/>
  <p:embeddedFontLst>
    <p:embeddedFont>
      <p:font typeface="Quattrocento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5640">
          <p15:clr>
            <a:srgbClr val="A4A3A4"/>
          </p15:clr>
        </p15:guide>
      </p15:sldGuideLst>
    </p:ext>
    <p:ext uri="{2D200454-40CA-4A62-9FC3-DE9A4176ACB9}">
      <p15:notesGuideLst>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DD7B2E4-DBC0-4551-8284-04D824567973}">
  <a:tblStyle styleId="{0DD7B2E4-DBC0-4551-8284-04D82456797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DD82F6-5764-41F7-A748-E7848C989C8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5640"/>
      </p:guideLst>
    </p:cSldViewPr>
  </p:slideViewPr>
  <p:notesViewPr>
    <p:cSldViewPr snapToGrid="0">
      <p:cViewPr varScale="1">
        <p:scale>
          <a:sx n="100" d="100"/>
          <a:sy n="100" d="100"/>
        </p:scale>
        <p:origin x="0" y="0"/>
      </p:cViewPr>
      <p:guideLst>
        <p:guide pos="2928"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QuattrocentoSans-bold.fntdata"/><Relationship Id="rId11" Type="http://schemas.openxmlformats.org/officeDocument/2006/relationships/slide" Target="slides/slide5.xml"/><Relationship Id="rId22" Type="http://schemas.openxmlformats.org/officeDocument/2006/relationships/font" Target="fonts/QuattrocentoSans-boldItalic.fntdata"/><Relationship Id="rId10" Type="http://schemas.openxmlformats.org/officeDocument/2006/relationships/slide" Target="slides/slide4.xml"/><Relationship Id="rId21" Type="http://schemas.openxmlformats.org/officeDocument/2006/relationships/font" Target="fonts/QuattrocentoSans-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QuattrocentoSans-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04800" y="4415790"/>
            <a:ext cx="6248400" cy="449961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000" u="none" cap="none" strike="noStrike">
                <a:solidFill>
                  <a:schemeClr val="dk1"/>
                </a:solidFill>
                <a:latin typeface="Quattrocento Sans"/>
                <a:ea typeface="Quattrocento Sans"/>
                <a:cs typeface="Quattrocento Sans"/>
                <a:sym typeface="Quattrocento Sans"/>
              </a:defRPr>
            </a:lvl1pPr>
            <a:lvl2pPr indent="-292100" lvl="1" marL="914400" marR="0" rtl="0" algn="l">
              <a:spcBef>
                <a:spcPts val="0"/>
              </a:spcBef>
              <a:spcAft>
                <a:spcPts val="0"/>
              </a:spcAft>
              <a:buClr>
                <a:schemeClr val="dk1"/>
              </a:buClr>
              <a:buSzPts val="1000"/>
              <a:buFont typeface="Arial"/>
              <a:buChar char="•"/>
              <a:defRPr b="0" i="0" sz="1000" u="none" cap="none" strike="noStrike">
                <a:solidFill>
                  <a:schemeClr val="dk1"/>
                </a:solidFill>
                <a:latin typeface="Quattrocento Sans"/>
                <a:ea typeface="Quattrocento Sans"/>
                <a:cs typeface="Quattrocento Sans"/>
                <a:sym typeface="Quattrocento Sans"/>
              </a:defRPr>
            </a:lvl2pPr>
            <a:lvl3pPr indent="-292100" lvl="2" marL="1371600" marR="0" rtl="0" algn="l">
              <a:spcBef>
                <a:spcPts val="0"/>
              </a:spcBef>
              <a:spcAft>
                <a:spcPts val="0"/>
              </a:spcAft>
              <a:buClr>
                <a:schemeClr val="dk1"/>
              </a:buClr>
              <a:buSzPts val="1000"/>
              <a:buFont typeface="Arial"/>
              <a:buChar char="•"/>
              <a:defRPr b="0" i="0" sz="1000" u="none" cap="none" strike="noStrike">
                <a:solidFill>
                  <a:schemeClr val="dk1"/>
                </a:solidFill>
                <a:latin typeface="Quattrocento Sans"/>
                <a:ea typeface="Quattrocento Sans"/>
                <a:cs typeface="Quattrocento Sans"/>
                <a:sym typeface="Quattrocento Sans"/>
              </a:defRPr>
            </a:lvl3pPr>
            <a:lvl4pPr indent="-292100" lvl="3" marL="1828800" marR="0" rtl="0" algn="l">
              <a:spcBef>
                <a:spcPts val="0"/>
              </a:spcBef>
              <a:spcAft>
                <a:spcPts val="0"/>
              </a:spcAft>
              <a:buClr>
                <a:schemeClr val="dk1"/>
              </a:buClr>
              <a:buSzPts val="1000"/>
              <a:buFont typeface="Arial"/>
              <a:buChar char="•"/>
              <a:defRPr b="0" i="0" sz="1000" u="none" cap="none" strike="noStrike">
                <a:solidFill>
                  <a:schemeClr val="dk1"/>
                </a:solidFill>
                <a:latin typeface="Quattrocento Sans"/>
                <a:ea typeface="Quattrocento Sans"/>
                <a:cs typeface="Quattrocento Sans"/>
                <a:sym typeface="Quattrocento Sans"/>
              </a:defRPr>
            </a:lvl4pPr>
            <a:lvl5pPr indent="-292100" lvl="4" marL="2286000" marR="0" rtl="0" algn="l">
              <a:spcBef>
                <a:spcPts val="0"/>
              </a:spcBef>
              <a:spcAft>
                <a:spcPts val="0"/>
              </a:spcAft>
              <a:buClr>
                <a:schemeClr val="dk1"/>
              </a:buClr>
              <a:buSzPts val="1000"/>
              <a:buFont typeface="Arial"/>
              <a:buChar char="•"/>
              <a:defRPr b="0" i="0" sz="1000"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6pPr>
            <a:lvl7pPr indent="-228600" lvl="6" marL="320040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7pPr>
            <a:lvl8pPr indent="-228600" lvl="7" marL="365760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8pPr>
            <a:lvl9pPr indent="-228600" lvl="8" marL="411480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9pPr>
          </a:lstStyle>
          <a:p/>
        </p:txBody>
      </p:sp>
      <p:sp>
        <p:nvSpPr>
          <p:cNvPr id="5" name="Google Shape;5;n"/>
          <p:cNvSpPr txBox="1"/>
          <p:nvPr/>
        </p:nvSpPr>
        <p:spPr>
          <a:xfrm>
            <a:off x="293077" y="9055350"/>
            <a:ext cx="878446" cy="1384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900" u="none" cap="none" strike="noStrike">
                <a:solidFill>
                  <a:schemeClr val="lt2"/>
                </a:solidFill>
                <a:latin typeface="Quattrocento Sans"/>
                <a:ea typeface="Quattrocento Sans"/>
                <a:cs typeface="Quattrocento Sans"/>
                <a:sym typeface="Quattrocento Sans"/>
              </a:rPr>
              <a:t>Visa Presentation</a:t>
            </a:r>
            <a:endParaRPr sz="900">
              <a:solidFill>
                <a:schemeClr val="lt2"/>
              </a:solidFill>
              <a:latin typeface="Quattrocento Sans"/>
              <a:ea typeface="Quattrocento Sans"/>
              <a:cs typeface="Quattrocento Sans"/>
              <a:sym typeface="Quattrocento Sans"/>
            </a:endParaRPr>
          </a:p>
        </p:txBody>
      </p:sp>
      <p:sp>
        <p:nvSpPr>
          <p:cNvPr id="6" name="Google Shape;6;n"/>
          <p:cNvSpPr txBox="1"/>
          <p:nvPr/>
        </p:nvSpPr>
        <p:spPr>
          <a:xfrm>
            <a:off x="6445702" y="9055350"/>
            <a:ext cx="142667" cy="138499"/>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US" sz="900">
                <a:solidFill>
                  <a:schemeClr val="lt2"/>
                </a:solidFill>
                <a:latin typeface="Quattrocento Sans"/>
                <a:ea typeface="Quattrocento Sans"/>
                <a:cs typeface="Quattrocento Sans"/>
                <a:sym typeface="Quattrocento Sans"/>
              </a:rPr>
              <a:t>‹#›</a:t>
            </a:fld>
            <a:endParaRPr sz="900">
              <a:solidFill>
                <a:schemeClr val="lt2"/>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304800" y="4415790"/>
            <a:ext cx="6248400" cy="449961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Good morning judges and fellow interns, I am Jovan and I will be representing our team, VisaPlease.</a:t>
            </a:r>
            <a:endParaRPr/>
          </a:p>
        </p:txBody>
      </p:sp>
      <p:sp>
        <p:nvSpPr>
          <p:cNvPr id="91" name="Google Shape;91;p1: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b821973aa_2_892:notes"/>
          <p:cNvSpPr txBox="1"/>
          <p:nvPr>
            <p:ph idx="1" type="body"/>
          </p:nvPr>
        </p:nvSpPr>
        <p:spPr>
          <a:xfrm>
            <a:off x="304800" y="4415790"/>
            <a:ext cx="6248400" cy="449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learnt about the criteria for loans, </a:t>
            </a:r>
            <a:r>
              <a:rPr lang="en-US"/>
              <a:t>cash flow</a:t>
            </a:r>
            <a:r>
              <a:rPr lang="en-US"/>
              <a:t> and return of investment.</a:t>
            </a:r>
            <a:endParaRPr/>
          </a:p>
          <a:p>
            <a:pPr indent="0" lvl="0" marL="0" rtl="0" algn="l">
              <a:spcBef>
                <a:spcPts val="0"/>
              </a:spcBef>
              <a:spcAft>
                <a:spcPts val="0"/>
              </a:spcAft>
              <a:buNone/>
            </a:pPr>
            <a:r>
              <a:rPr lang="en-US"/>
              <a:t>we also learnt about node.js, react, firebase and </a:t>
            </a:r>
            <a:r>
              <a:rPr lang="en-US"/>
              <a:t>vercel,</a:t>
            </a:r>
            <a:endParaRPr/>
          </a:p>
          <a:p>
            <a:pPr indent="0" lvl="0" marL="0" rtl="0" algn="l">
              <a:spcBef>
                <a:spcPts val="0"/>
              </a:spcBef>
              <a:spcAft>
                <a:spcPts val="0"/>
              </a:spcAft>
              <a:buNone/>
            </a:pPr>
            <a:r>
              <a:rPr lang="en-US"/>
              <a:t>For APIs, we learnt about merchant measurement and merchant locator api.</a:t>
            </a:r>
            <a:endParaRPr/>
          </a:p>
          <a:p>
            <a:pPr indent="0" lvl="0" marL="0" rtl="0" algn="l">
              <a:spcBef>
                <a:spcPts val="0"/>
              </a:spcBef>
              <a:spcAft>
                <a:spcPts val="0"/>
              </a:spcAft>
              <a:buNone/>
            </a:pPr>
            <a:r>
              <a:rPr lang="en-US"/>
              <a:t>We also learnt how to use jira.</a:t>
            </a:r>
            <a:endParaRPr/>
          </a:p>
        </p:txBody>
      </p:sp>
      <p:sp>
        <p:nvSpPr>
          <p:cNvPr id="162" name="Google Shape;162;g8b821973aa_2_892: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9d86ca2468352e_0: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49d86ca2468352e_0:notes"/>
          <p:cNvSpPr txBox="1"/>
          <p:nvPr>
            <p:ph idx="1" type="body"/>
          </p:nvPr>
        </p:nvSpPr>
        <p:spPr>
          <a:xfrm>
            <a:off x="304800" y="4415790"/>
            <a:ext cx="6248400" cy="4499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highlight>
                  <a:srgbClr val="FFFF00"/>
                </a:highlight>
                <a:latin typeface="Arial"/>
                <a:ea typeface="Arial"/>
                <a:cs typeface="Arial"/>
                <a:sym typeface="Arial"/>
              </a:rPr>
              <a:t>In</a:t>
            </a:r>
            <a:r>
              <a:rPr lang="en-US" sz="1100">
                <a:latin typeface="Arial"/>
                <a:ea typeface="Arial"/>
                <a:cs typeface="Arial"/>
                <a:sym typeface="Arial"/>
              </a:rPr>
              <a:t> our team, we have Navalika as our scrum master and developer.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US" sz="1100">
                <a:latin typeface="Arial"/>
                <a:ea typeface="Arial"/>
                <a:cs typeface="Arial"/>
                <a:sym typeface="Arial"/>
              </a:rPr>
              <a:t>Our developers are also Priti, Rahul, Yash and Ritwik and I, played the role of quality assurance.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b821973aa_2_899: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8b821973aa_2_899:notes"/>
          <p:cNvSpPr txBox="1"/>
          <p:nvPr>
            <p:ph idx="1" type="body"/>
          </p:nvPr>
        </p:nvSpPr>
        <p:spPr>
          <a:xfrm>
            <a:off x="304800" y="4415790"/>
            <a:ext cx="6248400" cy="4499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Thank you for your time, Feel free to ask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b821973aa_2_6: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8b821973aa_2_6:notes"/>
          <p:cNvSpPr txBox="1"/>
          <p:nvPr>
            <p:ph idx="1" type="body"/>
          </p:nvPr>
        </p:nvSpPr>
        <p:spPr>
          <a:xfrm>
            <a:off x="304800" y="4415790"/>
            <a:ext cx="6248400" cy="4499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theme that we selected is Small Business Merchants and it will be based in America. Most of them do not have sufficient experience with global pandemic and hence has no idea what to do during one. Also, with information overload on the Internet, it is hard not to miss out important things during a crisis.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8b821973aa_2_32: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8b821973aa_2_32:notes"/>
          <p:cNvSpPr txBox="1"/>
          <p:nvPr>
            <p:ph idx="1" type="body"/>
          </p:nvPr>
        </p:nvSpPr>
        <p:spPr>
          <a:xfrm>
            <a:off x="304800" y="4415790"/>
            <a:ext cx="6248400" cy="4499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tackle these issues, our solution, VRecover, allow small business merchants to check their business recovery score from pandemic, identify the strengths and weaknesses of their business, locate nearby suppliers and obtain tips for faster business recovery.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b821973aa_2_856: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b821973aa_2_856:notes"/>
          <p:cNvSpPr txBox="1"/>
          <p:nvPr>
            <p:ph idx="1" type="body"/>
          </p:nvPr>
        </p:nvSpPr>
        <p:spPr>
          <a:xfrm>
            <a:off x="304800" y="4415790"/>
            <a:ext cx="6248400" cy="449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Our Business Recovery Score is based on 5 subscores which you can see on the left. On the right, you can see that the calculation of these subscores are based on the “number of general criteria met for loan” and “Return of Investment” just to name a few which we then used to compare them with industry standards.</a:t>
            </a:r>
            <a:r>
              <a:rPr lang="en-US" sz="1100"/>
              <a:t> If anyone has questions, we can address them later.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b821973aa_2_21:notes"/>
          <p:cNvSpPr txBox="1"/>
          <p:nvPr>
            <p:ph idx="1" type="body"/>
          </p:nvPr>
        </p:nvSpPr>
        <p:spPr>
          <a:xfrm>
            <a:off x="304800" y="4415790"/>
            <a:ext cx="6248400" cy="449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VRecover can be deployed by card issuers where Visa will then earn services revenue for the usage of their APIs. It can also be used alongside with the application process for a new Visa card called “Visa’s Pandemic card” for loans to be credited into. This will encourage more usage of VISA’s cards and benefit Visa’s business model. VRecover provides card issuers with more visibility to information like Business Recovery Score which will help them to avoid bad debts.</a:t>
            </a:r>
            <a:endParaRPr/>
          </a:p>
        </p:txBody>
      </p:sp>
      <p:sp>
        <p:nvSpPr>
          <p:cNvPr id="118" name="Google Shape;118;g8b821973aa_2_21: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b821973aa_10_0: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8b821973aa_10_0:notes"/>
          <p:cNvSpPr txBox="1"/>
          <p:nvPr>
            <p:ph idx="1" type="body"/>
          </p:nvPr>
        </p:nvSpPr>
        <p:spPr>
          <a:xfrm>
            <a:off x="304800" y="4415790"/>
            <a:ext cx="6248400" cy="4499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VRecover, we used the Merchant Locator API to do merchant verification, provides number of contactless payments available, POS recency range data and locate local suppliers and provide their details. We also used Merchant Measurement API to provide performance benchmark. By using these APIs, we minimized the information input required from merchants.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b8f4cbfb3_8_3: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b8f4cbfb3_8_3:notes"/>
          <p:cNvSpPr txBox="1"/>
          <p:nvPr>
            <p:ph idx="1" type="body"/>
          </p:nvPr>
        </p:nvSpPr>
        <p:spPr>
          <a:xfrm>
            <a:off x="304800" y="4415790"/>
            <a:ext cx="6248400" cy="449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our technology stack, we used </a:t>
            </a:r>
            <a:r>
              <a:rPr lang="en-US"/>
              <a:t>React, node,js, Firebase and vercel.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b821973aa_2_873:notes"/>
          <p:cNvSpPr txBox="1"/>
          <p:nvPr>
            <p:ph idx="1" type="body"/>
          </p:nvPr>
        </p:nvSpPr>
        <p:spPr>
          <a:xfrm>
            <a:off x="304800" y="4415790"/>
            <a:ext cx="6248400" cy="449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will show you the demo of our prototype.</a:t>
            </a:r>
            <a:endParaRPr/>
          </a:p>
        </p:txBody>
      </p:sp>
      <p:sp>
        <p:nvSpPr>
          <p:cNvPr id="147" name="Google Shape;147;g8b821973aa_2_873: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b821973aa_2_877:notes"/>
          <p:cNvSpPr/>
          <p:nvPr>
            <p:ph idx="2" type="sldImg"/>
          </p:nvPr>
        </p:nvSpPr>
        <p:spPr>
          <a:xfrm>
            <a:off x="3302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8b821973aa_2_877:notes"/>
          <p:cNvSpPr txBox="1"/>
          <p:nvPr>
            <p:ph idx="1" type="body"/>
          </p:nvPr>
        </p:nvSpPr>
        <p:spPr>
          <a:xfrm>
            <a:off x="304800" y="4415790"/>
            <a:ext cx="6248400" cy="44997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None/>
            </a:pPr>
            <a:r>
              <a:rPr lang="en-US" sz="1200">
                <a:solidFill>
                  <a:schemeClr val="lt2"/>
                </a:solidFill>
                <a:latin typeface="Arial"/>
                <a:ea typeface="Arial"/>
                <a:cs typeface="Arial"/>
                <a:sym typeface="Arial"/>
              </a:rPr>
              <a:t>As for our challenges, we had time management issues as our idea requires intense research and we had different time zones.</a:t>
            </a:r>
            <a:endParaRPr sz="1200">
              <a:solidFill>
                <a:schemeClr val="lt2"/>
              </a:solidFill>
              <a:latin typeface="Arial"/>
              <a:ea typeface="Arial"/>
              <a:cs typeface="Arial"/>
              <a:sym typeface="Arial"/>
            </a:endParaRPr>
          </a:p>
          <a:p>
            <a:pPr indent="0" lvl="0" marL="0" rtl="0" algn="just">
              <a:lnSpc>
                <a:spcPct val="90000"/>
              </a:lnSpc>
              <a:spcBef>
                <a:spcPts val="0"/>
              </a:spcBef>
              <a:spcAft>
                <a:spcPts val="0"/>
              </a:spcAft>
              <a:buNone/>
            </a:pPr>
            <a:r>
              <a:rPr lang="en-US" sz="1200">
                <a:solidFill>
                  <a:schemeClr val="lt2"/>
                </a:solidFill>
                <a:latin typeface="Arial"/>
                <a:ea typeface="Arial"/>
                <a:cs typeface="Arial"/>
                <a:sym typeface="Arial"/>
              </a:rPr>
              <a:t>Sometimes, there was miscommunication too. </a:t>
            </a:r>
            <a:endParaRPr sz="1200">
              <a:solidFill>
                <a:schemeClr val="lt2"/>
              </a:solidFill>
              <a:latin typeface="Arial"/>
              <a:ea typeface="Arial"/>
              <a:cs typeface="Arial"/>
              <a:sym typeface="Arial"/>
            </a:endParaRPr>
          </a:p>
          <a:p>
            <a:pPr indent="0" lvl="0" marL="0" rtl="0" algn="just">
              <a:lnSpc>
                <a:spcPct val="90000"/>
              </a:lnSpc>
              <a:spcBef>
                <a:spcPts val="0"/>
              </a:spcBef>
              <a:spcAft>
                <a:spcPts val="0"/>
              </a:spcAft>
              <a:buNone/>
            </a:pPr>
            <a:r>
              <a:t/>
            </a:r>
            <a:endParaRPr sz="1200">
              <a:solidFill>
                <a:schemeClr val="lt2"/>
              </a:solidFill>
              <a:latin typeface="Arial"/>
              <a:ea typeface="Arial"/>
              <a:cs typeface="Arial"/>
              <a:sym typeface="Arial"/>
            </a:endParaRPr>
          </a:p>
          <a:p>
            <a:pPr indent="0" lvl="0" marL="0" rtl="0" algn="just">
              <a:lnSpc>
                <a:spcPct val="90000"/>
              </a:lnSpc>
              <a:spcBef>
                <a:spcPts val="0"/>
              </a:spcBef>
              <a:spcAft>
                <a:spcPts val="0"/>
              </a:spcAft>
              <a:buNone/>
            </a:pPr>
            <a:r>
              <a:rPr lang="en-US" sz="1200">
                <a:solidFill>
                  <a:schemeClr val="lt2"/>
                </a:solidFill>
                <a:latin typeface="Arial"/>
                <a:ea typeface="Arial"/>
                <a:cs typeface="Arial"/>
                <a:sym typeface="Arial"/>
              </a:rPr>
              <a:t>To overcome them, we have daily standup meetings and used Jira and GitHub.</a:t>
            </a:r>
            <a:endParaRPr sz="1200">
              <a:solidFill>
                <a:schemeClr val="lt2"/>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showMasterSp="0">
  <p:cSld name="1_Title Slid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0" y="0"/>
            <a:ext cx="9191767" cy="5143500"/>
          </a:xfrm>
          <a:prstGeom prst="rect">
            <a:avLst/>
          </a:prstGeom>
          <a:noFill/>
          <a:ln>
            <a:noFill/>
          </a:ln>
        </p:spPr>
      </p:pic>
      <p:sp>
        <p:nvSpPr>
          <p:cNvPr id="17" name="Google Shape;17;p2"/>
          <p:cNvSpPr txBox="1"/>
          <p:nvPr>
            <p:ph type="ctrTitle"/>
          </p:nvPr>
        </p:nvSpPr>
        <p:spPr>
          <a:xfrm>
            <a:off x="455677" y="3052689"/>
            <a:ext cx="4114800" cy="366254"/>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28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body"/>
          </p:nvPr>
        </p:nvSpPr>
        <p:spPr>
          <a:xfrm>
            <a:off x="455677" y="3628761"/>
            <a:ext cx="4114800" cy="2492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accent3"/>
              </a:buClr>
              <a:buSzPts val="1800"/>
              <a:buNone/>
              <a:defRPr b="1" sz="1800">
                <a:solidFill>
                  <a:schemeClr val="accent3"/>
                </a:solidFill>
              </a:defRPr>
            </a:lvl1pPr>
            <a:lvl2pPr indent="-228600" lvl="1" marL="914400" algn="l">
              <a:lnSpc>
                <a:spcPct val="90000"/>
              </a:lnSpc>
              <a:spcBef>
                <a:spcPts val="400"/>
              </a:spcBef>
              <a:spcAft>
                <a:spcPts val="0"/>
              </a:spcAft>
              <a:buClr>
                <a:schemeClr val="lt2"/>
              </a:buClr>
              <a:buSzPts val="1600"/>
              <a:buNone/>
              <a:defRPr/>
            </a:lvl2pPr>
            <a:lvl3pPr indent="-228600" lvl="2" marL="1371600" algn="l">
              <a:lnSpc>
                <a:spcPct val="90000"/>
              </a:lnSpc>
              <a:spcBef>
                <a:spcPts val="400"/>
              </a:spcBef>
              <a:spcAft>
                <a:spcPts val="0"/>
              </a:spcAft>
              <a:buClr>
                <a:schemeClr val="lt2"/>
              </a:buClr>
              <a:buSzPts val="1400"/>
              <a:buNone/>
              <a:defRPr/>
            </a:lvl3pPr>
            <a:lvl4pPr indent="-228600" lvl="3" marL="1828800" algn="l">
              <a:lnSpc>
                <a:spcPct val="90000"/>
              </a:lnSpc>
              <a:spcBef>
                <a:spcPts val="400"/>
              </a:spcBef>
              <a:spcAft>
                <a:spcPts val="0"/>
              </a:spcAft>
              <a:buClr>
                <a:schemeClr val="lt2"/>
              </a:buClr>
              <a:buSzPts val="1400"/>
              <a:buNone/>
              <a:defRPr/>
            </a:lvl4pPr>
            <a:lvl5pPr indent="-228600" lvl="4" marL="2286000" algn="l">
              <a:lnSpc>
                <a:spcPct val="90000"/>
              </a:lnSpc>
              <a:spcBef>
                <a:spcPts val="400"/>
              </a:spcBef>
              <a:spcAft>
                <a:spcPts val="0"/>
              </a:spcAft>
              <a:buClr>
                <a:schemeClr val="lt2"/>
              </a:buClr>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 name="Google Shape;19;p2"/>
          <p:cNvSpPr txBox="1"/>
          <p:nvPr>
            <p:ph idx="2" type="body"/>
          </p:nvPr>
        </p:nvSpPr>
        <p:spPr>
          <a:xfrm>
            <a:off x="455677" y="3924866"/>
            <a:ext cx="4114800" cy="2492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1800"/>
              <a:buNone/>
              <a:defRPr b="0" sz="1800">
                <a:solidFill>
                  <a:schemeClr val="lt1"/>
                </a:solidFill>
              </a:defRPr>
            </a:lvl1pPr>
            <a:lvl2pPr indent="-342900" lvl="1" marL="914400" algn="l">
              <a:lnSpc>
                <a:spcPct val="90000"/>
              </a:lnSpc>
              <a:spcBef>
                <a:spcPts val="400"/>
              </a:spcBef>
              <a:spcAft>
                <a:spcPts val="0"/>
              </a:spcAft>
              <a:buClr>
                <a:schemeClr val="lt2"/>
              </a:buClr>
              <a:buSzPts val="1800"/>
              <a:buChar char="–"/>
              <a:defRPr/>
            </a:lvl2pPr>
            <a:lvl3pPr indent="-342900" lvl="2" marL="1371600" algn="l">
              <a:lnSpc>
                <a:spcPct val="90000"/>
              </a:lnSpc>
              <a:spcBef>
                <a:spcPts val="400"/>
              </a:spcBef>
              <a:spcAft>
                <a:spcPts val="0"/>
              </a:spcAft>
              <a:buClr>
                <a:schemeClr val="lt2"/>
              </a:buClr>
              <a:buSzPts val="1800"/>
              <a:buChar char="•"/>
              <a:defRPr/>
            </a:lvl3pPr>
            <a:lvl4pPr indent="-342900" lvl="3" marL="1828800" algn="l">
              <a:lnSpc>
                <a:spcPct val="90000"/>
              </a:lnSpc>
              <a:spcBef>
                <a:spcPts val="400"/>
              </a:spcBef>
              <a:spcAft>
                <a:spcPts val="0"/>
              </a:spcAft>
              <a:buClr>
                <a:schemeClr val="lt2"/>
              </a:buClr>
              <a:buSzPts val="1800"/>
              <a:buChar char="–"/>
              <a:defRPr/>
            </a:lvl4pPr>
            <a:lvl5pPr indent="-342900" lvl="4" marL="2286000" algn="l">
              <a:lnSpc>
                <a:spcPct val="90000"/>
              </a:lnSpc>
              <a:spcBef>
                <a:spcPts val="400"/>
              </a:spcBef>
              <a:spcAft>
                <a:spcPts val="0"/>
              </a:spcAft>
              <a:buClr>
                <a:schemeClr val="lt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09">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head, Bullets and Narrow Left Photo">
  <p:cSld name="Title, Subhead, Bullets and Narrow Left Photo">
    <p:spTree>
      <p:nvGrpSpPr>
        <p:cNvPr id="55" name="Shape 55"/>
        <p:cNvGrpSpPr/>
        <p:nvPr/>
      </p:nvGrpSpPr>
      <p:grpSpPr>
        <a:xfrm>
          <a:off x="0" y="0"/>
          <a:ext cx="0" cy="0"/>
          <a:chOff x="0" y="0"/>
          <a:chExt cx="0" cy="0"/>
        </a:xfrm>
      </p:grpSpPr>
      <p:pic>
        <p:nvPicPr>
          <p:cNvPr id="56" name="Google Shape;56;p11"/>
          <p:cNvPicPr preferRelativeResize="0"/>
          <p:nvPr/>
        </p:nvPicPr>
        <p:blipFill rotWithShape="1">
          <a:blip r:embed="rId2">
            <a:alphaModFix/>
          </a:blip>
          <a:srcRect b="8072" l="0" r="0" t="0"/>
          <a:stretch/>
        </p:blipFill>
        <p:spPr>
          <a:xfrm flipH="1">
            <a:off x="0" y="0"/>
            <a:ext cx="9140954" cy="4728308"/>
          </a:xfrm>
          <a:prstGeom prst="rect">
            <a:avLst/>
          </a:prstGeom>
          <a:solidFill>
            <a:schemeClr val="lt1"/>
          </a:solidFill>
          <a:ln>
            <a:noFill/>
          </a:ln>
        </p:spPr>
      </p:pic>
      <p:sp>
        <p:nvSpPr>
          <p:cNvPr id="57" name="Google Shape;57;p11"/>
          <p:cNvSpPr txBox="1"/>
          <p:nvPr>
            <p:ph type="title"/>
          </p:nvPr>
        </p:nvSpPr>
        <p:spPr>
          <a:xfrm>
            <a:off x="3165231" y="182880"/>
            <a:ext cx="5750166"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1"/>
          <p:cNvSpPr txBox="1"/>
          <p:nvPr>
            <p:ph idx="1" type="body"/>
          </p:nvPr>
        </p:nvSpPr>
        <p:spPr>
          <a:xfrm>
            <a:off x="3165231" y="1399032"/>
            <a:ext cx="5750166"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11"/>
          <p:cNvSpPr txBox="1"/>
          <p:nvPr>
            <p:ph idx="2" type="subTitle"/>
          </p:nvPr>
        </p:nvSpPr>
        <p:spPr>
          <a:xfrm>
            <a:off x="3165231" y="987552"/>
            <a:ext cx="5750166" cy="249299"/>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accent5"/>
              </a:buClr>
              <a:buSzPts val="1800"/>
              <a:buNone/>
              <a:defRPr b="1" sz="1800">
                <a:solidFill>
                  <a:schemeClr val="accent5"/>
                </a:solidFill>
              </a:defRPr>
            </a:lvl1pPr>
            <a:lvl2pPr lvl="1" algn="ctr">
              <a:lnSpc>
                <a:spcPct val="90000"/>
              </a:lnSpc>
              <a:spcBef>
                <a:spcPts val="400"/>
              </a:spcBef>
              <a:spcAft>
                <a:spcPts val="0"/>
              </a:spcAft>
              <a:buClr>
                <a:schemeClr val="lt2"/>
              </a:buClr>
              <a:buSzPts val="2000"/>
              <a:buNone/>
              <a:defRPr sz="2000"/>
            </a:lvl2pPr>
            <a:lvl3pPr lvl="2" algn="ctr">
              <a:lnSpc>
                <a:spcPct val="90000"/>
              </a:lnSpc>
              <a:spcBef>
                <a:spcPts val="400"/>
              </a:spcBef>
              <a:spcAft>
                <a:spcPts val="0"/>
              </a:spcAft>
              <a:buClr>
                <a:schemeClr val="lt2"/>
              </a:buClr>
              <a:buSzPts val="1800"/>
              <a:buNone/>
              <a:defRPr sz="1800"/>
            </a:lvl3pPr>
            <a:lvl4pPr lvl="3" algn="ctr">
              <a:lnSpc>
                <a:spcPct val="90000"/>
              </a:lnSpc>
              <a:spcBef>
                <a:spcPts val="400"/>
              </a:spcBef>
              <a:spcAft>
                <a:spcPts val="0"/>
              </a:spcAft>
              <a:buClr>
                <a:schemeClr val="lt2"/>
              </a:buClr>
              <a:buSzPts val="1600"/>
              <a:buNone/>
              <a:defRPr sz="1600"/>
            </a:lvl4pPr>
            <a:lvl5pPr lvl="4" algn="ctr">
              <a:lnSpc>
                <a:spcPct val="90000"/>
              </a:lnSpc>
              <a:spcBef>
                <a:spcPts val="400"/>
              </a:spcBef>
              <a:spcAft>
                <a:spcPts val="0"/>
              </a:spcAft>
              <a:buClr>
                <a:schemeClr val="lt2"/>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0" name="Shape 60"/>
        <p:cNvGrpSpPr/>
        <p:nvPr/>
      </p:nvGrpSpPr>
      <p:grpSpPr>
        <a:xfrm>
          <a:off x="0" y="0"/>
          <a:ext cx="0" cy="0"/>
          <a:chOff x="0" y="0"/>
          <a:chExt cx="0" cy="0"/>
        </a:xfrm>
      </p:grpSpPr>
      <p:sp>
        <p:nvSpPr>
          <p:cNvPr id="61" name="Google Shape;61;p12"/>
          <p:cNvSpPr txBox="1"/>
          <p:nvPr>
            <p:ph type="title"/>
          </p:nvPr>
        </p:nvSpPr>
        <p:spPr>
          <a:xfrm>
            <a:off x="228600" y="182880"/>
            <a:ext cx="8686800"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head">
  <p:cSld name="Title and Subhead">
    <p:spTree>
      <p:nvGrpSpPr>
        <p:cNvPr id="62" name="Shape 62"/>
        <p:cNvGrpSpPr/>
        <p:nvPr/>
      </p:nvGrpSpPr>
      <p:grpSpPr>
        <a:xfrm>
          <a:off x="0" y="0"/>
          <a:ext cx="0" cy="0"/>
          <a:chOff x="0" y="0"/>
          <a:chExt cx="0" cy="0"/>
        </a:xfrm>
      </p:grpSpPr>
      <p:sp>
        <p:nvSpPr>
          <p:cNvPr id="63" name="Google Shape;63;p13"/>
          <p:cNvSpPr txBox="1"/>
          <p:nvPr>
            <p:ph type="title"/>
          </p:nvPr>
        </p:nvSpPr>
        <p:spPr>
          <a:xfrm>
            <a:off x="228600" y="182880"/>
            <a:ext cx="8686800"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3"/>
          <p:cNvSpPr txBox="1"/>
          <p:nvPr>
            <p:ph idx="1" type="subTitle"/>
          </p:nvPr>
        </p:nvSpPr>
        <p:spPr>
          <a:xfrm>
            <a:off x="228600" y="594360"/>
            <a:ext cx="8686800" cy="249299"/>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accent5"/>
              </a:buClr>
              <a:buSzPts val="1800"/>
              <a:buNone/>
              <a:defRPr b="0" sz="1800">
                <a:solidFill>
                  <a:schemeClr val="accent5"/>
                </a:solidFill>
              </a:defRPr>
            </a:lvl1pPr>
            <a:lvl2pPr lvl="1" algn="l">
              <a:lnSpc>
                <a:spcPct val="90000"/>
              </a:lnSpc>
              <a:spcBef>
                <a:spcPts val="400"/>
              </a:spcBef>
              <a:spcAft>
                <a:spcPts val="0"/>
              </a:spcAft>
              <a:buClr>
                <a:schemeClr val="lt2"/>
              </a:buClr>
              <a:buSzPts val="1800"/>
              <a:buChar char="–"/>
              <a:defRPr/>
            </a:lvl2pPr>
            <a:lvl3pPr lvl="2" algn="l">
              <a:lnSpc>
                <a:spcPct val="90000"/>
              </a:lnSpc>
              <a:spcBef>
                <a:spcPts val="400"/>
              </a:spcBef>
              <a:spcAft>
                <a:spcPts val="0"/>
              </a:spcAft>
              <a:buClr>
                <a:schemeClr val="lt2"/>
              </a:buClr>
              <a:buSzPts val="1800"/>
              <a:buChar char="•"/>
              <a:defRPr/>
            </a:lvl3pPr>
            <a:lvl4pPr lvl="3" algn="l">
              <a:lnSpc>
                <a:spcPct val="90000"/>
              </a:lnSpc>
              <a:spcBef>
                <a:spcPts val="400"/>
              </a:spcBef>
              <a:spcAft>
                <a:spcPts val="0"/>
              </a:spcAft>
              <a:buClr>
                <a:schemeClr val="lt2"/>
              </a:buClr>
              <a:buSzPts val="1800"/>
              <a:buChar char="–"/>
              <a:defRPr/>
            </a:lvl4pPr>
            <a:lvl5pPr lvl="4" algn="l">
              <a:lnSpc>
                <a:spcPct val="90000"/>
              </a:lnSpc>
              <a:spcBef>
                <a:spcPts val="400"/>
              </a:spcBef>
              <a:spcAft>
                <a:spcPts val="0"/>
              </a:spcAft>
              <a:buClr>
                <a:schemeClr val="lt2"/>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Quote Slide">
  <p:cSld name="Blue Quote Slide">
    <p:spTree>
      <p:nvGrpSpPr>
        <p:cNvPr id="65" name="Shape 65"/>
        <p:cNvGrpSpPr/>
        <p:nvPr/>
      </p:nvGrpSpPr>
      <p:grpSpPr>
        <a:xfrm>
          <a:off x="0" y="0"/>
          <a:ext cx="0" cy="0"/>
          <a:chOff x="0" y="0"/>
          <a:chExt cx="0" cy="0"/>
        </a:xfrm>
      </p:grpSpPr>
      <p:sp>
        <p:nvSpPr>
          <p:cNvPr id="66" name="Google Shape;66;p14"/>
          <p:cNvSpPr txBox="1"/>
          <p:nvPr>
            <p:ph type="ctrTitle"/>
          </p:nvPr>
        </p:nvSpPr>
        <p:spPr>
          <a:xfrm>
            <a:off x="228600" y="2286000"/>
            <a:ext cx="8686800" cy="523220"/>
          </a:xfrm>
          <a:prstGeom prst="rect">
            <a:avLst/>
          </a:prstGeom>
          <a:noFill/>
          <a:ln>
            <a:noFill/>
          </a:ln>
        </p:spPr>
        <p:txBody>
          <a:bodyPr anchorCtr="0" anchor="ctr" bIns="0" lIns="0" spcFirstLastPara="1" rIns="0" wrap="square" tIns="0">
            <a:noAutofit/>
          </a:bodyPr>
          <a:lstStyle>
            <a:lvl1pPr lvl="0" algn="l">
              <a:lnSpc>
                <a:spcPct val="85000"/>
              </a:lnSpc>
              <a:spcBef>
                <a:spcPts val="1000"/>
              </a:spcBef>
              <a:spcAft>
                <a:spcPts val="0"/>
              </a:spcAft>
              <a:buClr>
                <a:schemeClr val="dk2"/>
              </a:buClr>
              <a:buSzPts val="4000"/>
              <a:buFont typeface="Quattrocento Sans"/>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Quote Full Slide">
  <p:cSld name="Blue Quote Full Slide">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b="0" l="0" r="0" t="0"/>
          <a:stretch/>
        </p:blipFill>
        <p:spPr>
          <a:xfrm>
            <a:off x="0" y="0"/>
            <a:ext cx="9140954" cy="5143500"/>
          </a:xfrm>
          <a:prstGeom prst="rect">
            <a:avLst/>
          </a:prstGeom>
          <a:noFill/>
          <a:ln>
            <a:noFill/>
          </a:ln>
        </p:spPr>
      </p:pic>
      <p:sp>
        <p:nvSpPr>
          <p:cNvPr id="69" name="Google Shape;69;p15"/>
          <p:cNvSpPr txBox="1"/>
          <p:nvPr>
            <p:ph type="ctrTitle"/>
          </p:nvPr>
        </p:nvSpPr>
        <p:spPr>
          <a:xfrm>
            <a:off x="228600" y="2258568"/>
            <a:ext cx="8686800" cy="523220"/>
          </a:xfrm>
          <a:prstGeom prst="rect">
            <a:avLst/>
          </a:prstGeom>
          <a:noFill/>
          <a:ln>
            <a:noFill/>
          </a:ln>
        </p:spPr>
        <p:txBody>
          <a:bodyPr anchorCtr="0" anchor="ctr" bIns="0" lIns="0" spcFirstLastPara="1" rIns="0" wrap="square" tIns="0">
            <a:noAutofit/>
          </a:bodyPr>
          <a:lstStyle>
            <a:lvl1pPr lvl="0" algn="l">
              <a:lnSpc>
                <a:spcPct val="85000"/>
              </a:lnSpc>
              <a:spcBef>
                <a:spcPts val="1000"/>
              </a:spcBef>
              <a:spcAft>
                <a:spcPts val="0"/>
              </a:spcAft>
              <a:buClr>
                <a:schemeClr val="lt1"/>
              </a:buClr>
              <a:buSzPts val="4000"/>
              <a:buFont typeface="Quattrocento Sans"/>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5"/>
          <p:cNvSpPr/>
          <p:nvPr/>
        </p:nvSpPr>
        <p:spPr>
          <a:xfrm>
            <a:off x="391747" y="4962525"/>
            <a:ext cx="2372100" cy="10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chemeClr val="lt1"/>
                </a:solidFill>
                <a:latin typeface="Quattrocento Sans"/>
                <a:ea typeface="Quattrocento Sans"/>
                <a:cs typeface="Quattrocento Sans"/>
                <a:sym typeface="Quattrocento Sans"/>
              </a:rPr>
              <a:t>|  </a:t>
            </a:r>
            <a:r>
              <a:rPr lang="en-US" sz="700">
                <a:solidFill>
                  <a:schemeClr val="lt1"/>
                </a:solidFill>
                <a:latin typeface="Quattrocento Sans"/>
                <a:ea typeface="Quattrocento Sans"/>
                <a:cs typeface="Quattrocento Sans"/>
                <a:sym typeface="Quattrocento Sans"/>
              </a:rPr>
              <a:t>VRecover by Team VisaPlease</a:t>
            </a:r>
            <a:r>
              <a:rPr lang="en-US" sz="700">
                <a:solidFill>
                  <a:schemeClr val="lt1"/>
                </a:solidFill>
                <a:latin typeface="Quattrocento Sans"/>
                <a:ea typeface="Quattrocento Sans"/>
                <a:cs typeface="Quattrocento Sans"/>
                <a:sym typeface="Quattrocento Sans"/>
              </a:rPr>
              <a:t>  |  Intern Experience 2020</a:t>
            </a:r>
            <a:endParaRPr sz="700">
              <a:solidFill>
                <a:schemeClr val="lt1"/>
              </a:solidFill>
              <a:latin typeface="Quattrocento Sans"/>
              <a:ea typeface="Quattrocento Sans"/>
              <a:cs typeface="Quattrocento Sans"/>
              <a:sym typeface="Quattrocento Sans"/>
            </a:endParaRPr>
          </a:p>
        </p:txBody>
      </p:sp>
      <p:sp>
        <p:nvSpPr>
          <p:cNvPr id="71" name="Google Shape;71;p15"/>
          <p:cNvSpPr txBox="1"/>
          <p:nvPr/>
        </p:nvSpPr>
        <p:spPr>
          <a:xfrm>
            <a:off x="228600" y="4962527"/>
            <a:ext cx="110608" cy="10772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chemeClr val="lt1"/>
                </a:solidFill>
                <a:latin typeface="Quattrocento Sans"/>
                <a:ea typeface="Quattrocento Sans"/>
                <a:cs typeface="Quattrocento Sans"/>
                <a:sym typeface="Quattrocento Sans"/>
              </a:rPr>
              <a:t>‹#›</a:t>
            </a:fld>
            <a:endParaRPr sz="700">
              <a:solidFill>
                <a:schemeClr val="lt1"/>
              </a:solidFill>
              <a:latin typeface="Quattrocento Sans"/>
              <a:ea typeface="Quattrocento Sans"/>
              <a:cs typeface="Quattrocento Sans"/>
              <a:sym typeface="Quattrocento Sans"/>
            </a:endParaRPr>
          </a:p>
        </p:txBody>
      </p:sp>
      <p:pic>
        <p:nvPicPr>
          <p:cNvPr id="72" name="Google Shape;72;p15"/>
          <p:cNvPicPr preferRelativeResize="0"/>
          <p:nvPr/>
        </p:nvPicPr>
        <p:blipFill rotWithShape="1">
          <a:blip r:embed="rId3">
            <a:alphaModFix/>
          </a:blip>
          <a:srcRect b="0" l="0" r="0" t="0"/>
          <a:stretch/>
        </p:blipFill>
        <p:spPr>
          <a:xfrm>
            <a:off x="8324208" y="4836505"/>
            <a:ext cx="678730" cy="2194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or Section Slide" showMasterSp="0">
  <p:cSld name="Thank You or Section Slide">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656" l="0" r="516" t="919"/>
          <a:stretch/>
        </p:blipFill>
        <p:spPr>
          <a:xfrm>
            <a:off x="0" y="-791"/>
            <a:ext cx="9144000" cy="5144291"/>
          </a:xfrm>
          <a:prstGeom prst="rect">
            <a:avLst/>
          </a:prstGeom>
          <a:noFill/>
          <a:ln>
            <a:noFill/>
          </a:ln>
        </p:spPr>
      </p:pic>
      <p:sp>
        <p:nvSpPr>
          <p:cNvPr id="75" name="Google Shape;75;p16"/>
          <p:cNvSpPr/>
          <p:nvPr/>
        </p:nvSpPr>
        <p:spPr>
          <a:xfrm>
            <a:off x="391747" y="4962525"/>
            <a:ext cx="2538600" cy="10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chemeClr val="dk2"/>
                </a:solidFill>
                <a:latin typeface="Quattrocento Sans"/>
                <a:ea typeface="Quattrocento Sans"/>
                <a:cs typeface="Quattrocento Sans"/>
                <a:sym typeface="Quattrocento Sans"/>
              </a:rPr>
              <a:t>|  </a:t>
            </a:r>
            <a:r>
              <a:rPr lang="en-US" sz="700">
                <a:solidFill>
                  <a:schemeClr val="dk2"/>
                </a:solidFill>
                <a:latin typeface="Quattrocento Sans"/>
                <a:ea typeface="Quattrocento Sans"/>
                <a:cs typeface="Quattrocento Sans"/>
                <a:sym typeface="Quattrocento Sans"/>
              </a:rPr>
              <a:t>VRecover by Team VisaPlease</a:t>
            </a:r>
            <a:r>
              <a:rPr lang="en-US" sz="700">
                <a:solidFill>
                  <a:schemeClr val="dk2"/>
                </a:solidFill>
                <a:latin typeface="Quattrocento Sans"/>
                <a:ea typeface="Quattrocento Sans"/>
                <a:cs typeface="Quattrocento Sans"/>
                <a:sym typeface="Quattrocento Sans"/>
              </a:rPr>
              <a:t> |  Intern Experience 2020</a:t>
            </a:r>
            <a:endParaRPr sz="700">
              <a:solidFill>
                <a:schemeClr val="dk2"/>
              </a:solidFill>
              <a:latin typeface="Quattrocento Sans"/>
              <a:ea typeface="Quattrocento Sans"/>
              <a:cs typeface="Quattrocento Sans"/>
              <a:sym typeface="Quattrocento Sans"/>
            </a:endParaRPr>
          </a:p>
        </p:txBody>
      </p:sp>
      <p:sp>
        <p:nvSpPr>
          <p:cNvPr id="76" name="Google Shape;76;p16"/>
          <p:cNvSpPr txBox="1"/>
          <p:nvPr/>
        </p:nvSpPr>
        <p:spPr>
          <a:xfrm>
            <a:off x="228600" y="4962527"/>
            <a:ext cx="110608" cy="10772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chemeClr val="dk2"/>
                </a:solidFill>
                <a:latin typeface="Quattrocento Sans"/>
                <a:ea typeface="Quattrocento Sans"/>
                <a:cs typeface="Quattrocento Sans"/>
                <a:sym typeface="Quattrocento Sans"/>
              </a:rPr>
              <a:t>‹#›</a:t>
            </a:fld>
            <a:endParaRPr sz="700">
              <a:solidFill>
                <a:schemeClr val="dk2"/>
              </a:solidFill>
              <a:latin typeface="Quattrocento Sans"/>
              <a:ea typeface="Quattrocento Sans"/>
              <a:cs typeface="Quattrocento Sans"/>
              <a:sym typeface="Quattrocento Sans"/>
            </a:endParaRPr>
          </a:p>
        </p:txBody>
      </p:sp>
      <p:sp>
        <p:nvSpPr>
          <p:cNvPr id="77" name="Google Shape;77;p16"/>
          <p:cNvSpPr txBox="1"/>
          <p:nvPr>
            <p:ph type="ctrTitle"/>
          </p:nvPr>
        </p:nvSpPr>
        <p:spPr>
          <a:xfrm>
            <a:off x="228600" y="2559707"/>
            <a:ext cx="4114800" cy="366254"/>
          </a:xfrm>
          <a:prstGeom prst="rect">
            <a:avLst/>
          </a:prstGeom>
          <a:noFill/>
          <a:ln>
            <a:noFill/>
          </a:ln>
        </p:spPr>
        <p:txBody>
          <a:bodyPr anchorCtr="0" anchor="b" bIns="0" lIns="0" spcFirstLastPara="1" rIns="0" wrap="square" tIns="0">
            <a:noAutofit/>
          </a:bodyPr>
          <a:lstStyle>
            <a:lvl1pPr lvl="0" algn="l">
              <a:lnSpc>
                <a:spcPct val="85000"/>
              </a:lnSpc>
              <a:spcBef>
                <a:spcPts val="1000"/>
              </a:spcBef>
              <a:spcAft>
                <a:spcPts val="0"/>
              </a:spcAft>
              <a:buClr>
                <a:schemeClr val="dk2"/>
              </a:buClr>
              <a:buSzPts val="2800"/>
              <a:buFont typeface="Quattrocento Sans"/>
              <a:buNone/>
              <a:defRPr b="0" sz="2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b="0" l="0" r="0" t="0"/>
          <a:stretch/>
        </p:blipFill>
        <p:spPr>
          <a:xfrm>
            <a:off x="0" y="0"/>
            <a:ext cx="9140954" cy="5143500"/>
          </a:xfrm>
          <a:prstGeom prst="rect">
            <a:avLst/>
          </a:prstGeom>
          <a:noFill/>
          <a:ln>
            <a:noFill/>
          </a:ln>
        </p:spPr>
      </p:pic>
      <p:sp>
        <p:nvSpPr>
          <p:cNvPr id="80" name="Google Shape;80;p17"/>
          <p:cNvSpPr txBox="1"/>
          <p:nvPr>
            <p:ph type="ctrTitle"/>
          </p:nvPr>
        </p:nvSpPr>
        <p:spPr>
          <a:xfrm>
            <a:off x="455677" y="3052689"/>
            <a:ext cx="4114800" cy="366254"/>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28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7"/>
          <p:cNvSpPr txBox="1"/>
          <p:nvPr>
            <p:ph idx="1" type="body"/>
          </p:nvPr>
        </p:nvSpPr>
        <p:spPr>
          <a:xfrm>
            <a:off x="455677" y="3628761"/>
            <a:ext cx="4114800" cy="2492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accent3"/>
              </a:buClr>
              <a:buSzPts val="1800"/>
              <a:buNone/>
              <a:defRPr b="1" sz="1800">
                <a:solidFill>
                  <a:schemeClr val="accent3"/>
                </a:solidFill>
              </a:defRPr>
            </a:lvl1pPr>
            <a:lvl2pPr indent="-228600" lvl="1" marL="914400" algn="l">
              <a:lnSpc>
                <a:spcPct val="90000"/>
              </a:lnSpc>
              <a:spcBef>
                <a:spcPts val="400"/>
              </a:spcBef>
              <a:spcAft>
                <a:spcPts val="0"/>
              </a:spcAft>
              <a:buClr>
                <a:schemeClr val="lt2"/>
              </a:buClr>
              <a:buSzPts val="1600"/>
              <a:buNone/>
              <a:defRPr/>
            </a:lvl2pPr>
            <a:lvl3pPr indent="-228600" lvl="2" marL="1371600" algn="l">
              <a:lnSpc>
                <a:spcPct val="90000"/>
              </a:lnSpc>
              <a:spcBef>
                <a:spcPts val="400"/>
              </a:spcBef>
              <a:spcAft>
                <a:spcPts val="0"/>
              </a:spcAft>
              <a:buClr>
                <a:schemeClr val="lt2"/>
              </a:buClr>
              <a:buSzPts val="1400"/>
              <a:buNone/>
              <a:defRPr/>
            </a:lvl3pPr>
            <a:lvl4pPr indent="-228600" lvl="3" marL="1828800" algn="l">
              <a:lnSpc>
                <a:spcPct val="90000"/>
              </a:lnSpc>
              <a:spcBef>
                <a:spcPts val="400"/>
              </a:spcBef>
              <a:spcAft>
                <a:spcPts val="0"/>
              </a:spcAft>
              <a:buClr>
                <a:schemeClr val="lt2"/>
              </a:buClr>
              <a:buSzPts val="1400"/>
              <a:buNone/>
              <a:defRPr/>
            </a:lvl4pPr>
            <a:lvl5pPr indent="-228600" lvl="4" marL="2286000" algn="l">
              <a:lnSpc>
                <a:spcPct val="90000"/>
              </a:lnSpc>
              <a:spcBef>
                <a:spcPts val="400"/>
              </a:spcBef>
              <a:spcAft>
                <a:spcPts val="0"/>
              </a:spcAft>
              <a:buClr>
                <a:schemeClr val="lt2"/>
              </a:buClr>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7"/>
          <p:cNvSpPr txBox="1"/>
          <p:nvPr>
            <p:ph idx="2" type="body"/>
          </p:nvPr>
        </p:nvSpPr>
        <p:spPr>
          <a:xfrm>
            <a:off x="455677" y="3924866"/>
            <a:ext cx="4114800" cy="2492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1800"/>
              <a:buNone/>
              <a:defRPr b="0" sz="1800">
                <a:solidFill>
                  <a:schemeClr val="lt1"/>
                </a:solidFill>
              </a:defRPr>
            </a:lvl1pPr>
            <a:lvl2pPr indent="-342900" lvl="1" marL="914400" algn="l">
              <a:lnSpc>
                <a:spcPct val="90000"/>
              </a:lnSpc>
              <a:spcBef>
                <a:spcPts val="400"/>
              </a:spcBef>
              <a:spcAft>
                <a:spcPts val="0"/>
              </a:spcAft>
              <a:buClr>
                <a:schemeClr val="lt2"/>
              </a:buClr>
              <a:buSzPts val="1800"/>
              <a:buChar char="–"/>
              <a:defRPr/>
            </a:lvl2pPr>
            <a:lvl3pPr indent="-342900" lvl="2" marL="1371600" algn="l">
              <a:lnSpc>
                <a:spcPct val="90000"/>
              </a:lnSpc>
              <a:spcBef>
                <a:spcPts val="400"/>
              </a:spcBef>
              <a:spcAft>
                <a:spcPts val="0"/>
              </a:spcAft>
              <a:buClr>
                <a:schemeClr val="lt2"/>
              </a:buClr>
              <a:buSzPts val="1800"/>
              <a:buChar char="•"/>
              <a:defRPr/>
            </a:lvl3pPr>
            <a:lvl4pPr indent="-342900" lvl="3" marL="1828800" algn="l">
              <a:lnSpc>
                <a:spcPct val="90000"/>
              </a:lnSpc>
              <a:spcBef>
                <a:spcPts val="400"/>
              </a:spcBef>
              <a:spcAft>
                <a:spcPts val="0"/>
              </a:spcAft>
              <a:buClr>
                <a:schemeClr val="lt2"/>
              </a:buClr>
              <a:buSzPts val="1800"/>
              <a:buChar char="–"/>
              <a:defRPr/>
            </a:lvl4pPr>
            <a:lvl5pPr indent="-342900" lvl="4" marL="2286000" algn="l">
              <a:lnSpc>
                <a:spcPct val="90000"/>
              </a:lnSpc>
              <a:spcBef>
                <a:spcPts val="400"/>
              </a:spcBef>
              <a:spcAft>
                <a:spcPts val="0"/>
              </a:spcAft>
              <a:buClr>
                <a:schemeClr val="lt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09">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p:cSld name="Title and Two Columns">
    <p:spTree>
      <p:nvGrpSpPr>
        <p:cNvPr id="83" name="Shape 83"/>
        <p:cNvGrpSpPr/>
        <p:nvPr/>
      </p:nvGrpSpPr>
      <p:grpSpPr>
        <a:xfrm>
          <a:off x="0" y="0"/>
          <a:ext cx="0" cy="0"/>
          <a:chOff x="0" y="0"/>
          <a:chExt cx="0" cy="0"/>
        </a:xfrm>
      </p:grpSpPr>
      <p:sp>
        <p:nvSpPr>
          <p:cNvPr id="84" name="Google Shape;84;p18"/>
          <p:cNvSpPr txBox="1"/>
          <p:nvPr>
            <p:ph type="title"/>
          </p:nvPr>
        </p:nvSpPr>
        <p:spPr>
          <a:xfrm>
            <a:off x="228600" y="182880"/>
            <a:ext cx="8686800"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8"/>
          <p:cNvSpPr txBox="1"/>
          <p:nvPr>
            <p:ph idx="1" type="body"/>
          </p:nvPr>
        </p:nvSpPr>
        <p:spPr>
          <a:xfrm>
            <a:off x="228600" y="1399032"/>
            <a:ext cx="4114800"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 name="Google Shape;86;p18"/>
          <p:cNvSpPr txBox="1"/>
          <p:nvPr>
            <p:ph idx="2" type="body"/>
          </p:nvPr>
        </p:nvSpPr>
        <p:spPr>
          <a:xfrm>
            <a:off x="4800600" y="1399032"/>
            <a:ext cx="4114800"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 Slide">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 No Background Elements" showMasterSp="0">
  <p:cSld name="Blank Slide - No Background Elements">
    <p:bg>
      <p:bgPr>
        <a:blipFill>
          <a:blip r:embed="rId2">
            <a:alphaModFix/>
          </a:blip>
          <a:stretch>
            <a:fillRect/>
          </a:stretch>
        </a:blipFill>
      </p:bgPr>
    </p:bg>
    <p:spTree>
      <p:nvGrpSpPr>
        <p:cNvPr id="88" name="Shape 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ullets">
  <p:cSld name="Title and Bullets">
    <p:spTree>
      <p:nvGrpSpPr>
        <p:cNvPr id="20" name="Shape 20"/>
        <p:cNvGrpSpPr/>
        <p:nvPr/>
      </p:nvGrpSpPr>
      <p:grpSpPr>
        <a:xfrm>
          <a:off x="0" y="0"/>
          <a:ext cx="0" cy="0"/>
          <a:chOff x="0" y="0"/>
          <a:chExt cx="0" cy="0"/>
        </a:xfrm>
      </p:grpSpPr>
      <p:sp>
        <p:nvSpPr>
          <p:cNvPr id="21" name="Google Shape;21;p3"/>
          <p:cNvSpPr txBox="1"/>
          <p:nvPr>
            <p:ph type="title"/>
          </p:nvPr>
        </p:nvSpPr>
        <p:spPr>
          <a:xfrm>
            <a:off x="228600" y="182880"/>
            <a:ext cx="8686800"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228600" y="1060704"/>
            <a:ext cx="8686800"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lide">
  <p:cSld name="Agenda Slide">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656" l="0" r="516" t="919"/>
          <a:stretch/>
        </p:blipFill>
        <p:spPr>
          <a:xfrm>
            <a:off x="0" y="-791"/>
            <a:ext cx="9144000" cy="5144291"/>
          </a:xfrm>
          <a:prstGeom prst="rect">
            <a:avLst/>
          </a:prstGeom>
          <a:noFill/>
          <a:ln>
            <a:noFill/>
          </a:ln>
        </p:spPr>
      </p:pic>
      <p:sp>
        <p:nvSpPr>
          <p:cNvPr id="25" name="Google Shape;25;p4"/>
          <p:cNvSpPr txBox="1"/>
          <p:nvPr>
            <p:ph type="title"/>
          </p:nvPr>
        </p:nvSpPr>
        <p:spPr>
          <a:xfrm>
            <a:off x="228600" y="182880"/>
            <a:ext cx="4572000"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28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228600" y="1060704"/>
            <a:ext cx="4572000"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4"/>
          <p:cNvSpPr/>
          <p:nvPr/>
        </p:nvSpPr>
        <p:spPr>
          <a:xfrm>
            <a:off x="391758" y="4962527"/>
            <a:ext cx="1748877" cy="10772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chemeClr val="dk2"/>
                </a:solidFill>
                <a:latin typeface="Quattrocento Sans"/>
                <a:ea typeface="Quattrocento Sans"/>
                <a:cs typeface="Quattrocento Sans"/>
                <a:sym typeface="Quattrocento Sans"/>
              </a:rPr>
              <a:t>|  </a:t>
            </a:r>
            <a:r>
              <a:rPr lang="en-US" sz="700">
                <a:solidFill>
                  <a:schemeClr val="dk2"/>
                </a:solidFill>
                <a:latin typeface="Quattrocento Sans"/>
                <a:ea typeface="Quattrocento Sans"/>
                <a:cs typeface="Quattrocento Sans"/>
                <a:sym typeface="Quattrocento Sans"/>
              </a:rPr>
              <a:t>VRecover by Team VisaPlease</a:t>
            </a:r>
            <a:r>
              <a:rPr lang="en-US" sz="700">
                <a:solidFill>
                  <a:schemeClr val="dk2"/>
                </a:solidFill>
                <a:latin typeface="Quattrocento Sans"/>
                <a:ea typeface="Quattrocento Sans"/>
                <a:cs typeface="Quattrocento Sans"/>
                <a:sym typeface="Quattrocento Sans"/>
              </a:rPr>
              <a:t> | </a:t>
            </a:r>
            <a:r>
              <a:rPr lang="en-US" sz="700">
                <a:solidFill>
                  <a:schemeClr val="lt1"/>
                </a:solidFill>
                <a:latin typeface="Quattrocento Sans"/>
                <a:ea typeface="Quattrocento Sans"/>
                <a:cs typeface="Quattrocento Sans"/>
                <a:sym typeface="Quattrocento Sans"/>
              </a:rPr>
              <a:t>I</a:t>
            </a:r>
            <a:endParaRPr sz="700">
              <a:solidFill>
                <a:schemeClr val="dk2"/>
              </a:solidFill>
              <a:latin typeface="Quattrocento Sans"/>
              <a:ea typeface="Quattrocento Sans"/>
              <a:cs typeface="Quattrocento Sans"/>
              <a:sym typeface="Quattrocento Sans"/>
            </a:endParaRPr>
          </a:p>
        </p:txBody>
      </p:sp>
      <p:sp>
        <p:nvSpPr>
          <p:cNvPr id="28" name="Google Shape;28;p4"/>
          <p:cNvSpPr txBox="1"/>
          <p:nvPr/>
        </p:nvSpPr>
        <p:spPr>
          <a:xfrm>
            <a:off x="228600" y="4962527"/>
            <a:ext cx="110608" cy="10772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chemeClr val="dk2"/>
                </a:solidFill>
                <a:latin typeface="Quattrocento Sans"/>
                <a:ea typeface="Quattrocento Sans"/>
                <a:cs typeface="Quattrocento Sans"/>
                <a:sym typeface="Quattrocento Sans"/>
              </a:rPr>
              <a:t>‹#›</a:t>
            </a:fld>
            <a:endParaRPr sz="700">
              <a:solidFill>
                <a:schemeClr val="dk2"/>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head and Bullets">
  <p:cSld name="Title, Subhead and Bullets">
    <p:spTree>
      <p:nvGrpSpPr>
        <p:cNvPr id="29" name="Shape 29"/>
        <p:cNvGrpSpPr/>
        <p:nvPr/>
      </p:nvGrpSpPr>
      <p:grpSpPr>
        <a:xfrm>
          <a:off x="0" y="0"/>
          <a:ext cx="0" cy="0"/>
          <a:chOff x="0" y="0"/>
          <a:chExt cx="0" cy="0"/>
        </a:xfrm>
      </p:grpSpPr>
      <p:sp>
        <p:nvSpPr>
          <p:cNvPr id="30" name="Google Shape;30;p5"/>
          <p:cNvSpPr txBox="1"/>
          <p:nvPr>
            <p:ph type="title"/>
          </p:nvPr>
        </p:nvSpPr>
        <p:spPr>
          <a:xfrm>
            <a:off x="228600" y="182880"/>
            <a:ext cx="8686800"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28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228600" y="1060704"/>
            <a:ext cx="8686800"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 name="Google Shape;32;p5"/>
          <p:cNvSpPr txBox="1"/>
          <p:nvPr>
            <p:ph idx="2" type="subTitle"/>
          </p:nvPr>
        </p:nvSpPr>
        <p:spPr>
          <a:xfrm>
            <a:off x="228600" y="594360"/>
            <a:ext cx="8686800" cy="249299"/>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accent5"/>
              </a:buClr>
              <a:buSzPts val="1800"/>
              <a:buNone/>
              <a:defRPr b="0">
                <a:solidFill>
                  <a:schemeClr val="accent5"/>
                </a:solidFill>
              </a:defRPr>
            </a:lvl1pPr>
            <a:lvl2pPr lvl="1" algn="l">
              <a:lnSpc>
                <a:spcPct val="90000"/>
              </a:lnSpc>
              <a:spcBef>
                <a:spcPts val="400"/>
              </a:spcBef>
              <a:spcAft>
                <a:spcPts val="0"/>
              </a:spcAft>
              <a:buClr>
                <a:schemeClr val="lt2"/>
              </a:buClr>
              <a:buSzPts val="1800"/>
              <a:buChar char="–"/>
              <a:defRPr/>
            </a:lvl2pPr>
            <a:lvl3pPr lvl="2" algn="l">
              <a:lnSpc>
                <a:spcPct val="90000"/>
              </a:lnSpc>
              <a:spcBef>
                <a:spcPts val="400"/>
              </a:spcBef>
              <a:spcAft>
                <a:spcPts val="0"/>
              </a:spcAft>
              <a:buClr>
                <a:schemeClr val="lt2"/>
              </a:buClr>
              <a:buSzPts val="1800"/>
              <a:buChar char="•"/>
              <a:defRPr/>
            </a:lvl3pPr>
            <a:lvl4pPr lvl="3" algn="l">
              <a:lnSpc>
                <a:spcPct val="90000"/>
              </a:lnSpc>
              <a:spcBef>
                <a:spcPts val="400"/>
              </a:spcBef>
              <a:spcAft>
                <a:spcPts val="0"/>
              </a:spcAft>
              <a:buClr>
                <a:schemeClr val="lt2"/>
              </a:buClr>
              <a:buSzPts val="1800"/>
              <a:buChar char="–"/>
              <a:defRPr/>
            </a:lvl4pPr>
            <a:lvl5pPr lvl="4" algn="l">
              <a:lnSpc>
                <a:spcPct val="90000"/>
              </a:lnSpc>
              <a:spcBef>
                <a:spcPts val="400"/>
              </a:spcBef>
              <a:spcAft>
                <a:spcPts val="0"/>
              </a:spcAft>
              <a:buClr>
                <a:schemeClr val="lt2"/>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Line Title, Subhead and Bullets">
  <p:cSld name="Two Line Title, Subhead and Bullets">
    <p:bg>
      <p:bgPr>
        <a:solidFill>
          <a:schemeClr val="lt1"/>
        </a:solidFill>
      </p:bgPr>
    </p:bg>
    <p:spTree>
      <p:nvGrpSpPr>
        <p:cNvPr id="33" name="Shape 33"/>
        <p:cNvGrpSpPr/>
        <p:nvPr/>
      </p:nvGrpSpPr>
      <p:grpSpPr>
        <a:xfrm>
          <a:off x="0" y="0"/>
          <a:ext cx="0" cy="0"/>
          <a:chOff x="0" y="0"/>
          <a:chExt cx="0" cy="0"/>
        </a:xfrm>
      </p:grpSpPr>
      <p:sp>
        <p:nvSpPr>
          <p:cNvPr id="34" name="Google Shape;34;p6"/>
          <p:cNvSpPr txBox="1"/>
          <p:nvPr>
            <p:ph type="title"/>
          </p:nvPr>
        </p:nvSpPr>
        <p:spPr>
          <a:xfrm>
            <a:off x="228600" y="182880"/>
            <a:ext cx="8686800"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228600" y="1399032"/>
            <a:ext cx="8686800"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6"/>
          <p:cNvSpPr txBox="1"/>
          <p:nvPr>
            <p:ph idx="2" type="subTitle"/>
          </p:nvPr>
        </p:nvSpPr>
        <p:spPr>
          <a:xfrm>
            <a:off x="228600" y="987552"/>
            <a:ext cx="8686800" cy="249299"/>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accent5"/>
              </a:buClr>
              <a:buSzPts val="1800"/>
              <a:buNone/>
              <a:defRPr b="0">
                <a:solidFill>
                  <a:schemeClr val="accent5"/>
                </a:solidFill>
              </a:defRPr>
            </a:lvl1pPr>
            <a:lvl2pPr lvl="1" algn="l">
              <a:lnSpc>
                <a:spcPct val="90000"/>
              </a:lnSpc>
              <a:spcBef>
                <a:spcPts val="400"/>
              </a:spcBef>
              <a:spcAft>
                <a:spcPts val="0"/>
              </a:spcAft>
              <a:buClr>
                <a:schemeClr val="lt2"/>
              </a:buClr>
              <a:buSzPts val="1800"/>
              <a:buChar char="–"/>
              <a:defRPr/>
            </a:lvl2pPr>
            <a:lvl3pPr lvl="2" algn="l">
              <a:lnSpc>
                <a:spcPct val="90000"/>
              </a:lnSpc>
              <a:spcBef>
                <a:spcPts val="400"/>
              </a:spcBef>
              <a:spcAft>
                <a:spcPts val="0"/>
              </a:spcAft>
              <a:buClr>
                <a:schemeClr val="lt2"/>
              </a:buClr>
              <a:buSzPts val="1800"/>
              <a:buChar char="•"/>
              <a:defRPr/>
            </a:lvl3pPr>
            <a:lvl4pPr lvl="3" algn="l">
              <a:lnSpc>
                <a:spcPct val="90000"/>
              </a:lnSpc>
              <a:spcBef>
                <a:spcPts val="400"/>
              </a:spcBef>
              <a:spcAft>
                <a:spcPts val="0"/>
              </a:spcAft>
              <a:buClr>
                <a:schemeClr val="lt2"/>
              </a:buClr>
              <a:buSzPts val="1800"/>
              <a:buChar char="–"/>
              <a:defRPr/>
            </a:lvl4pPr>
            <a:lvl5pPr lvl="4" algn="l">
              <a:lnSpc>
                <a:spcPct val="90000"/>
              </a:lnSpc>
              <a:spcBef>
                <a:spcPts val="400"/>
              </a:spcBef>
              <a:spcAft>
                <a:spcPts val="0"/>
              </a:spcAft>
              <a:buClr>
                <a:schemeClr val="lt2"/>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head and Two Columns">
  <p:cSld name="Title, Subhead and Two Columns">
    <p:spTree>
      <p:nvGrpSpPr>
        <p:cNvPr id="37" name="Shape 37"/>
        <p:cNvGrpSpPr/>
        <p:nvPr/>
      </p:nvGrpSpPr>
      <p:grpSpPr>
        <a:xfrm>
          <a:off x="0" y="0"/>
          <a:ext cx="0" cy="0"/>
          <a:chOff x="0" y="0"/>
          <a:chExt cx="0" cy="0"/>
        </a:xfrm>
      </p:grpSpPr>
      <p:sp>
        <p:nvSpPr>
          <p:cNvPr id="38" name="Google Shape;38;p7"/>
          <p:cNvSpPr txBox="1"/>
          <p:nvPr>
            <p:ph type="title"/>
          </p:nvPr>
        </p:nvSpPr>
        <p:spPr>
          <a:xfrm>
            <a:off x="228600" y="182880"/>
            <a:ext cx="8686800"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
          <p:cNvSpPr txBox="1"/>
          <p:nvPr>
            <p:ph idx="1" type="body"/>
          </p:nvPr>
        </p:nvSpPr>
        <p:spPr>
          <a:xfrm>
            <a:off x="228600" y="1399032"/>
            <a:ext cx="4114800"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7"/>
          <p:cNvSpPr txBox="1"/>
          <p:nvPr>
            <p:ph idx="2" type="body"/>
          </p:nvPr>
        </p:nvSpPr>
        <p:spPr>
          <a:xfrm>
            <a:off x="4800600" y="1399032"/>
            <a:ext cx="4114800"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7"/>
          <p:cNvSpPr txBox="1"/>
          <p:nvPr>
            <p:ph idx="3" type="body"/>
          </p:nvPr>
        </p:nvSpPr>
        <p:spPr>
          <a:xfrm>
            <a:off x="228600" y="987552"/>
            <a:ext cx="4114800" cy="2492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accent5"/>
              </a:buClr>
              <a:buSzPts val="1800"/>
              <a:buNone/>
              <a:defRPr b="0" sz="1800">
                <a:solidFill>
                  <a:schemeClr val="accent5"/>
                </a:solidFill>
              </a:defRPr>
            </a:lvl1pPr>
            <a:lvl2pPr indent="-228600" lvl="1" marL="914400" algn="l">
              <a:lnSpc>
                <a:spcPct val="90000"/>
              </a:lnSpc>
              <a:spcBef>
                <a:spcPts val="400"/>
              </a:spcBef>
              <a:spcAft>
                <a:spcPts val="0"/>
              </a:spcAft>
              <a:buClr>
                <a:schemeClr val="lt2"/>
              </a:buClr>
              <a:buSzPts val="2000"/>
              <a:buNone/>
              <a:defRPr b="1" sz="2000"/>
            </a:lvl2pPr>
            <a:lvl3pPr indent="-228600" lvl="2" marL="1371600" algn="l">
              <a:lnSpc>
                <a:spcPct val="90000"/>
              </a:lnSpc>
              <a:spcBef>
                <a:spcPts val="400"/>
              </a:spcBef>
              <a:spcAft>
                <a:spcPts val="0"/>
              </a:spcAft>
              <a:buClr>
                <a:schemeClr val="lt2"/>
              </a:buClr>
              <a:buSzPts val="1800"/>
              <a:buNone/>
              <a:defRPr b="1" sz="1800"/>
            </a:lvl3pPr>
            <a:lvl4pPr indent="-228600" lvl="3" marL="1828800" algn="l">
              <a:lnSpc>
                <a:spcPct val="90000"/>
              </a:lnSpc>
              <a:spcBef>
                <a:spcPts val="400"/>
              </a:spcBef>
              <a:spcAft>
                <a:spcPts val="0"/>
              </a:spcAft>
              <a:buClr>
                <a:schemeClr val="lt2"/>
              </a:buClr>
              <a:buSzPts val="1600"/>
              <a:buNone/>
              <a:defRPr b="1" sz="1600"/>
            </a:lvl4pPr>
            <a:lvl5pPr indent="-228600" lvl="4" marL="2286000" algn="l">
              <a:lnSpc>
                <a:spcPct val="90000"/>
              </a:lnSpc>
              <a:spcBef>
                <a:spcPts val="400"/>
              </a:spcBef>
              <a:spcAft>
                <a:spcPts val="0"/>
              </a:spcAft>
              <a:buClr>
                <a:schemeClr val="lt2"/>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7"/>
          <p:cNvSpPr txBox="1"/>
          <p:nvPr>
            <p:ph idx="4" type="body"/>
          </p:nvPr>
        </p:nvSpPr>
        <p:spPr>
          <a:xfrm>
            <a:off x="4800600" y="987552"/>
            <a:ext cx="4114800" cy="2492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accent5"/>
              </a:buClr>
              <a:buSzPts val="1800"/>
              <a:buNone/>
              <a:defRPr b="0" sz="1800">
                <a:solidFill>
                  <a:schemeClr val="accent5"/>
                </a:solidFill>
              </a:defRPr>
            </a:lvl1pPr>
            <a:lvl2pPr indent="-228600" lvl="1" marL="914400" algn="l">
              <a:lnSpc>
                <a:spcPct val="90000"/>
              </a:lnSpc>
              <a:spcBef>
                <a:spcPts val="400"/>
              </a:spcBef>
              <a:spcAft>
                <a:spcPts val="0"/>
              </a:spcAft>
              <a:buClr>
                <a:schemeClr val="lt2"/>
              </a:buClr>
              <a:buSzPts val="2000"/>
              <a:buNone/>
              <a:defRPr b="1" sz="2000"/>
            </a:lvl2pPr>
            <a:lvl3pPr indent="-228600" lvl="2" marL="1371600" algn="l">
              <a:lnSpc>
                <a:spcPct val="90000"/>
              </a:lnSpc>
              <a:spcBef>
                <a:spcPts val="400"/>
              </a:spcBef>
              <a:spcAft>
                <a:spcPts val="0"/>
              </a:spcAft>
              <a:buClr>
                <a:schemeClr val="lt2"/>
              </a:buClr>
              <a:buSzPts val="1800"/>
              <a:buNone/>
              <a:defRPr b="1" sz="1800"/>
            </a:lvl3pPr>
            <a:lvl4pPr indent="-228600" lvl="3" marL="1828800" algn="l">
              <a:lnSpc>
                <a:spcPct val="90000"/>
              </a:lnSpc>
              <a:spcBef>
                <a:spcPts val="400"/>
              </a:spcBef>
              <a:spcAft>
                <a:spcPts val="0"/>
              </a:spcAft>
              <a:buClr>
                <a:schemeClr val="lt2"/>
              </a:buClr>
              <a:buSzPts val="1600"/>
              <a:buNone/>
              <a:defRPr b="1" sz="1600"/>
            </a:lvl4pPr>
            <a:lvl5pPr indent="-228600" lvl="4" marL="2286000" algn="l">
              <a:lnSpc>
                <a:spcPct val="90000"/>
              </a:lnSpc>
              <a:spcBef>
                <a:spcPts val="400"/>
              </a:spcBef>
              <a:spcAft>
                <a:spcPts val="0"/>
              </a:spcAft>
              <a:buClr>
                <a:schemeClr val="lt2"/>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nd Right Photo">
  <p:cSld name="Title, Bullets and Right Photo">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blip>
          <a:srcRect b="8073" l="0" r="0" t="0"/>
          <a:stretch/>
        </p:blipFill>
        <p:spPr>
          <a:xfrm>
            <a:off x="0" y="0"/>
            <a:ext cx="9140954" cy="4728308"/>
          </a:xfrm>
          <a:prstGeom prst="rect">
            <a:avLst/>
          </a:prstGeom>
          <a:solidFill>
            <a:schemeClr val="lt1"/>
          </a:solidFill>
          <a:ln>
            <a:noFill/>
          </a:ln>
        </p:spPr>
      </p:pic>
      <p:sp>
        <p:nvSpPr>
          <p:cNvPr id="45" name="Google Shape;45;p8"/>
          <p:cNvSpPr txBox="1"/>
          <p:nvPr>
            <p:ph type="title"/>
          </p:nvPr>
        </p:nvSpPr>
        <p:spPr>
          <a:xfrm>
            <a:off x="228600" y="182880"/>
            <a:ext cx="8686800"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
          <p:cNvSpPr txBox="1"/>
          <p:nvPr>
            <p:ph idx="1" type="body"/>
          </p:nvPr>
        </p:nvSpPr>
        <p:spPr>
          <a:xfrm>
            <a:off x="228600" y="1060704"/>
            <a:ext cx="5632938"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40">
          <p15:clr>
            <a:srgbClr val="FBAE40"/>
          </p15:clr>
        </p15:guide>
        <p15:guide id="2" pos="5600">
          <p15:clr>
            <a:srgbClr val="FBAE40"/>
          </p15:clr>
        </p15:guide>
        <p15:guide id="3" orient="horz" pos="2844">
          <p15:clr>
            <a:srgbClr val="FBAE40"/>
          </p15:clr>
        </p15:guide>
        <p15:guide id="4" orient="horz" pos="6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nd Two Right Photos">
  <p:cSld name="Title, Bullets and Two Right Photos">
    <p:spTree>
      <p:nvGrpSpPr>
        <p:cNvPr id="47"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b="8224" l="0" r="0" t="0"/>
          <a:stretch/>
        </p:blipFill>
        <p:spPr>
          <a:xfrm>
            <a:off x="0" y="0"/>
            <a:ext cx="9140954" cy="4720492"/>
          </a:xfrm>
          <a:prstGeom prst="rect">
            <a:avLst/>
          </a:prstGeom>
          <a:solidFill>
            <a:schemeClr val="lt1"/>
          </a:solidFill>
          <a:ln>
            <a:noFill/>
          </a:ln>
        </p:spPr>
      </p:pic>
      <p:sp>
        <p:nvSpPr>
          <p:cNvPr id="49" name="Google Shape;49;p9"/>
          <p:cNvSpPr txBox="1"/>
          <p:nvPr>
            <p:ph type="title"/>
          </p:nvPr>
        </p:nvSpPr>
        <p:spPr>
          <a:xfrm>
            <a:off x="228600" y="182880"/>
            <a:ext cx="4110228"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228600" y="1060704"/>
            <a:ext cx="5632938"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68">
          <p15:clr>
            <a:srgbClr val="FBAE40"/>
          </p15:clr>
        </p15:guide>
        <p15:guide id="2" pos="5600">
          <p15:clr>
            <a:srgbClr val="FBAE40"/>
          </p15:clr>
        </p15:guide>
        <p15:guide id="3" orient="horz" pos="28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nd Large Right Photo">
  <p:cSld name="Title, Bullets and Large Right Photo">
    <p:spTree>
      <p:nvGrpSpPr>
        <p:cNvPr id="51" name="Shape 51"/>
        <p:cNvGrpSpPr/>
        <p:nvPr/>
      </p:nvGrpSpPr>
      <p:grpSpPr>
        <a:xfrm>
          <a:off x="0" y="0"/>
          <a:ext cx="0" cy="0"/>
          <a:chOff x="0" y="0"/>
          <a:chExt cx="0" cy="0"/>
        </a:xfrm>
      </p:grpSpPr>
      <p:pic>
        <p:nvPicPr>
          <p:cNvPr id="52" name="Google Shape;52;p10"/>
          <p:cNvPicPr preferRelativeResize="0"/>
          <p:nvPr/>
        </p:nvPicPr>
        <p:blipFill rotWithShape="1">
          <a:blip r:embed="rId2">
            <a:alphaModFix/>
          </a:blip>
          <a:srcRect b="8095" l="0" r="0" t="0"/>
          <a:stretch/>
        </p:blipFill>
        <p:spPr>
          <a:xfrm>
            <a:off x="0" y="0"/>
            <a:ext cx="9140954" cy="4727121"/>
          </a:xfrm>
          <a:prstGeom prst="rect">
            <a:avLst/>
          </a:prstGeom>
          <a:solidFill>
            <a:schemeClr val="lt1"/>
          </a:solidFill>
          <a:ln>
            <a:noFill/>
          </a:ln>
        </p:spPr>
      </p:pic>
      <p:sp>
        <p:nvSpPr>
          <p:cNvPr id="53" name="Google Shape;53;p10"/>
          <p:cNvSpPr txBox="1"/>
          <p:nvPr>
            <p:ph type="title"/>
          </p:nvPr>
        </p:nvSpPr>
        <p:spPr>
          <a:xfrm>
            <a:off x="228600" y="182880"/>
            <a:ext cx="4110228" cy="366254"/>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0"/>
          <p:cNvSpPr txBox="1"/>
          <p:nvPr>
            <p:ph idx="1" type="body"/>
          </p:nvPr>
        </p:nvSpPr>
        <p:spPr>
          <a:xfrm>
            <a:off x="228600" y="1060704"/>
            <a:ext cx="5632938" cy="12577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40">
          <p15:clr>
            <a:srgbClr val="FBAE40"/>
          </p15:clr>
        </p15:guide>
        <p15:guide id="2" pos="5600">
          <p15:clr>
            <a:srgbClr val="FBAE40"/>
          </p15:clr>
        </p15:guide>
        <p15:guide id="3" orient="horz" pos="2844">
          <p15:clr>
            <a:srgbClr val="FBAE40"/>
          </p15:clr>
        </p15:guide>
        <p15:guide id="4" orient="horz" pos="668">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22" Type="http://schemas.openxmlformats.org/officeDocument/2006/relationships/slideLayout" Target="../slideLayouts/slideLayout19.xml"/><Relationship Id="rId10" Type="http://schemas.openxmlformats.org/officeDocument/2006/relationships/slideLayout" Target="../slideLayouts/slideLayout7.xml"/><Relationship Id="rId21" Type="http://schemas.openxmlformats.org/officeDocument/2006/relationships/slideLayout" Target="../slideLayouts/slideLayout18.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23" Type="http://schemas.openxmlformats.org/officeDocument/2006/relationships/theme" Target="../theme/theme2.xml"/><Relationship Id="rId1" Type="http://schemas.openxmlformats.org/officeDocument/2006/relationships/image" Target="../media/image17.pn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 name="Shape 7"/>
        <p:cNvGrpSpPr/>
        <p:nvPr/>
      </p:nvGrpSpPr>
      <p:grpSpPr>
        <a:xfrm>
          <a:off x="0" y="0"/>
          <a:ext cx="0" cy="0"/>
          <a:chOff x="0" y="0"/>
          <a:chExt cx="0" cy="0"/>
        </a:xfrm>
      </p:grpSpPr>
      <p:pic>
        <p:nvPicPr>
          <p:cNvPr id="8" name="Google Shape;8;p1"/>
          <p:cNvPicPr preferRelativeResize="0"/>
          <p:nvPr/>
        </p:nvPicPr>
        <p:blipFill rotWithShape="1">
          <a:blip r:embed="rId1">
            <a:alphaModFix/>
          </a:blip>
          <a:srcRect b="0" l="0" r="0" t="0"/>
          <a:stretch/>
        </p:blipFill>
        <p:spPr>
          <a:xfrm>
            <a:off x="0" y="0"/>
            <a:ext cx="9143695" cy="5143500"/>
          </a:xfrm>
          <a:prstGeom prst="rect">
            <a:avLst/>
          </a:prstGeom>
          <a:noFill/>
          <a:ln>
            <a:noFill/>
          </a:ln>
        </p:spPr>
      </p:pic>
      <p:pic>
        <p:nvPicPr>
          <p:cNvPr id="9" name="Google Shape;9;p1"/>
          <p:cNvPicPr preferRelativeResize="0"/>
          <p:nvPr/>
        </p:nvPicPr>
        <p:blipFill rotWithShape="1">
          <a:blip r:embed="rId2">
            <a:alphaModFix/>
          </a:blip>
          <a:srcRect b="0" l="0" r="0" t="0"/>
          <a:stretch/>
        </p:blipFill>
        <p:spPr>
          <a:xfrm>
            <a:off x="0" y="4727944"/>
            <a:ext cx="9144000" cy="415556"/>
          </a:xfrm>
          <a:prstGeom prst="rect">
            <a:avLst/>
          </a:prstGeom>
          <a:noFill/>
          <a:ln>
            <a:noFill/>
          </a:ln>
        </p:spPr>
      </p:pic>
      <p:sp>
        <p:nvSpPr>
          <p:cNvPr id="10" name="Google Shape;10;p1"/>
          <p:cNvSpPr txBox="1"/>
          <p:nvPr>
            <p:ph type="title"/>
          </p:nvPr>
        </p:nvSpPr>
        <p:spPr>
          <a:xfrm>
            <a:off x="228600" y="182880"/>
            <a:ext cx="8686800" cy="366254"/>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2"/>
              </a:buClr>
              <a:buSzPts val="2800"/>
              <a:buFont typeface="Quattrocento Sans"/>
              <a:buNone/>
              <a:defRPr b="0" i="0" sz="2800" u="none" cap="none" strike="noStrike">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p:nvPr/>
        </p:nvSpPr>
        <p:spPr>
          <a:xfrm>
            <a:off x="391748" y="4962525"/>
            <a:ext cx="2320200" cy="10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700">
                <a:solidFill>
                  <a:schemeClr val="lt1"/>
                </a:solidFill>
                <a:latin typeface="Quattrocento Sans"/>
                <a:ea typeface="Quattrocento Sans"/>
                <a:cs typeface="Quattrocento Sans"/>
                <a:sym typeface="Quattrocento Sans"/>
              </a:rPr>
              <a:t>|  VRecover by Team VisaPlease  |  Intern Experience</a:t>
            </a:r>
            <a:r>
              <a:rPr lang="en-US" sz="700">
                <a:solidFill>
                  <a:schemeClr val="lt1"/>
                </a:solidFill>
                <a:latin typeface="Quattrocento Sans"/>
                <a:ea typeface="Quattrocento Sans"/>
                <a:cs typeface="Quattrocento Sans"/>
                <a:sym typeface="Quattrocento Sans"/>
              </a:rPr>
              <a:t> 2020</a:t>
            </a:r>
            <a:endParaRPr sz="700">
              <a:solidFill>
                <a:schemeClr val="lt1"/>
              </a:solidFill>
              <a:latin typeface="Quattrocento Sans"/>
              <a:ea typeface="Quattrocento Sans"/>
              <a:cs typeface="Quattrocento Sans"/>
              <a:sym typeface="Quattrocento Sans"/>
            </a:endParaRPr>
          </a:p>
        </p:txBody>
      </p:sp>
      <p:sp>
        <p:nvSpPr>
          <p:cNvPr id="12" name="Google Shape;12;p1"/>
          <p:cNvSpPr txBox="1"/>
          <p:nvPr/>
        </p:nvSpPr>
        <p:spPr>
          <a:xfrm>
            <a:off x="228600" y="4962527"/>
            <a:ext cx="110608" cy="10772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a:solidFill>
                  <a:schemeClr val="lt1"/>
                </a:solidFill>
                <a:latin typeface="Quattrocento Sans"/>
                <a:ea typeface="Quattrocento Sans"/>
                <a:cs typeface="Quattrocento Sans"/>
                <a:sym typeface="Quattrocento Sans"/>
              </a:rPr>
              <a:t>‹#›</a:t>
            </a:fld>
            <a:endParaRPr sz="700">
              <a:solidFill>
                <a:schemeClr val="lt1"/>
              </a:solidFill>
              <a:latin typeface="Quattrocento Sans"/>
              <a:ea typeface="Quattrocento Sans"/>
              <a:cs typeface="Quattrocento Sans"/>
              <a:sym typeface="Quattrocento Sans"/>
            </a:endParaRPr>
          </a:p>
        </p:txBody>
      </p:sp>
      <p:sp>
        <p:nvSpPr>
          <p:cNvPr id="13" name="Google Shape;13;p1"/>
          <p:cNvSpPr txBox="1"/>
          <p:nvPr>
            <p:ph idx="1" type="body"/>
          </p:nvPr>
        </p:nvSpPr>
        <p:spPr>
          <a:xfrm>
            <a:off x="228600" y="1060704"/>
            <a:ext cx="8686800" cy="125778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1000"/>
              </a:spcBef>
              <a:spcAft>
                <a:spcPts val="0"/>
              </a:spcAft>
              <a:buClr>
                <a:schemeClr val="lt2"/>
              </a:buClr>
              <a:buSzPts val="1800"/>
              <a:buFont typeface="Arial"/>
              <a:buChar char="•"/>
              <a:defRPr b="0" i="0" sz="1800" u="none" cap="none" strike="noStrike">
                <a:solidFill>
                  <a:schemeClr val="lt2"/>
                </a:solidFill>
                <a:latin typeface="Quattrocento Sans"/>
                <a:ea typeface="Quattrocento Sans"/>
                <a:cs typeface="Quattrocento Sans"/>
                <a:sym typeface="Quattrocento Sans"/>
              </a:defRPr>
            </a:lvl1pPr>
            <a:lvl2pPr indent="-330200" lvl="1" marL="914400" marR="0" rtl="0" algn="l">
              <a:lnSpc>
                <a:spcPct val="90000"/>
              </a:lnSpc>
              <a:spcBef>
                <a:spcPts val="400"/>
              </a:spcBef>
              <a:spcAft>
                <a:spcPts val="0"/>
              </a:spcAft>
              <a:buClr>
                <a:schemeClr val="lt2"/>
              </a:buClr>
              <a:buSzPts val="1600"/>
              <a:buFont typeface="Arial"/>
              <a:buChar char="–"/>
              <a:defRPr b="0" i="0" sz="1600" u="none" cap="none" strike="noStrike">
                <a:solidFill>
                  <a:schemeClr val="lt2"/>
                </a:solidFill>
                <a:latin typeface="Quattrocento Sans"/>
                <a:ea typeface="Quattrocento Sans"/>
                <a:cs typeface="Quattrocento Sans"/>
                <a:sym typeface="Quattrocento Sans"/>
              </a:defRPr>
            </a:lvl2pPr>
            <a:lvl3pPr indent="-317500" lvl="2" marL="1371600" marR="0" rtl="0" algn="l">
              <a:lnSpc>
                <a:spcPct val="90000"/>
              </a:lnSpc>
              <a:spcBef>
                <a:spcPts val="400"/>
              </a:spcBef>
              <a:spcAft>
                <a:spcPts val="0"/>
              </a:spcAft>
              <a:buClr>
                <a:schemeClr val="lt2"/>
              </a:buClr>
              <a:buSzPts val="1400"/>
              <a:buFont typeface="Arial"/>
              <a:buChar char="•"/>
              <a:defRPr b="0" i="0" sz="1400" u="none" cap="none" strike="noStrike">
                <a:solidFill>
                  <a:schemeClr val="lt2"/>
                </a:solidFill>
                <a:latin typeface="Quattrocento Sans"/>
                <a:ea typeface="Quattrocento Sans"/>
                <a:cs typeface="Quattrocento Sans"/>
                <a:sym typeface="Quattrocento Sans"/>
              </a:defRPr>
            </a:lvl3pPr>
            <a:lvl4pPr indent="-317500" lvl="3" marL="1828800" marR="0" rtl="0" algn="l">
              <a:lnSpc>
                <a:spcPct val="90000"/>
              </a:lnSpc>
              <a:spcBef>
                <a:spcPts val="400"/>
              </a:spcBef>
              <a:spcAft>
                <a:spcPts val="0"/>
              </a:spcAft>
              <a:buClr>
                <a:schemeClr val="lt2"/>
              </a:buClr>
              <a:buSzPts val="1400"/>
              <a:buFont typeface="Arial"/>
              <a:buChar char="–"/>
              <a:defRPr b="0" i="0" sz="1400" u="none" cap="none" strike="noStrike">
                <a:solidFill>
                  <a:schemeClr val="lt2"/>
                </a:solidFill>
                <a:latin typeface="Quattrocento Sans"/>
                <a:ea typeface="Quattrocento Sans"/>
                <a:cs typeface="Quattrocento Sans"/>
                <a:sym typeface="Quattrocento Sans"/>
              </a:defRPr>
            </a:lvl4pPr>
            <a:lvl5pPr indent="-317500" lvl="4" marL="2286000" marR="0" rtl="0" algn="l">
              <a:lnSpc>
                <a:spcPct val="90000"/>
              </a:lnSpc>
              <a:spcBef>
                <a:spcPts val="400"/>
              </a:spcBef>
              <a:spcAft>
                <a:spcPts val="0"/>
              </a:spcAft>
              <a:buClr>
                <a:schemeClr val="lt2"/>
              </a:buClr>
              <a:buSzPts val="1400"/>
              <a:buFont typeface="Arial"/>
              <a:buChar char="•"/>
              <a:defRPr b="0" i="0" sz="1400" u="none" cap="none" strike="noStrike">
                <a:solidFill>
                  <a:schemeClr val="lt2"/>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pic>
        <p:nvPicPr>
          <p:cNvPr id="14" name="Google Shape;14;p1"/>
          <p:cNvPicPr preferRelativeResize="0"/>
          <p:nvPr/>
        </p:nvPicPr>
        <p:blipFill rotWithShape="1">
          <a:blip r:embed="rId3">
            <a:alphaModFix/>
          </a:blip>
          <a:srcRect b="0" l="0" r="0" t="0"/>
          <a:stretch/>
        </p:blipFill>
        <p:spPr>
          <a:xfrm>
            <a:off x="8324208" y="4836505"/>
            <a:ext cx="678730"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ocs.google.com/document/d/19pAwbk_YNVUBAnlt92PuswFuLOy125q4BIszaF-z8M0/ed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drive.google.com/file/d/1DdErKbJyNQdXI1-n7AT-d6HdqCoKMwQB/view"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1"/>
          <p:cNvSpPr txBox="1"/>
          <p:nvPr>
            <p:ph idx="1" type="body"/>
          </p:nvPr>
        </p:nvSpPr>
        <p:spPr>
          <a:xfrm>
            <a:off x="455677" y="3222904"/>
            <a:ext cx="4114800" cy="62683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3"/>
              </a:buClr>
              <a:buSzPts val="1800"/>
              <a:buNone/>
            </a:pPr>
            <a:r>
              <a:rPr lang="en-US"/>
              <a:t>Team Name: VisaPlease</a:t>
            </a:r>
            <a:endParaRPr/>
          </a:p>
          <a:p>
            <a:pPr indent="0" lvl="0" marL="0" rtl="0" algn="l">
              <a:lnSpc>
                <a:spcPct val="90000"/>
              </a:lnSpc>
              <a:spcBef>
                <a:spcPts val="1000"/>
              </a:spcBef>
              <a:spcAft>
                <a:spcPts val="0"/>
              </a:spcAft>
              <a:buClr>
                <a:schemeClr val="accent3"/>
              </a:buClr>
              <a:buSzPts val="1800"/>
              <a:buNone/>
            </a:pPr>
            <a:r>
              <a:rPr lang="en-US"/>
              <a:t>Mentor name: Chandru Venugopal</a:t>
            </a:r>
            <a:endParaRPr/>
          </a:p>
        </p:txBody>
      </p:sp>
      <p:sp>
        <p:nvSpPr>
          <p:cNvPr id="94" name="Google Shape;94;p21"/>
          <p:cNvSpPr txBox="1"/>
          <p:nvPr>
            <p:ph idx="2" type="body"/>
          </p:nvPr>
        </p:nvSpPr>
        <p:spPr>
          <a:xfrm>
            <a:off x="455677" y="3924866"/>
            <a:ext cx="4114800" cy="24929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800"/>
              <a:buNone/>
            </a:pPr>
            <a:r>
              <a:rPr lang="en-US"/>
              <a:t>Global Intern Hackathon 2020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65231" y="182880"/>
            <a:ext cx="5750100" cy="7326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2"/>
              </a:buClr>
              <a:buSzPts val="2800"/>
              <a:buFont typeface="Quattrocento Sans"/>
              <a:buNone/>
            </a:pPr>
            <a:r>
              <a:rPr lang="en-US"/>
              <a:t>Learnings from this hackathon</a:t>
            </a:r>
            <a:endParaRPr/>
          </a:p>
        </p:txBody>
      </p:sp>
      <p:sp>
        <p:nvSpPr>
          <p:cNvPr id="165" name="Google Shape;165;p30"/>
          <p:cNvSpPr txBox="1"/>
          <p:nvPr>
            <p:ph idx="1" type="body"/>
          </p:nvPr>
        </p:nvSpPr>
        <p:spPr>
          <a:xfrm>
            <a:off x="3165225" y="815327"/>
            <a:ext cx="5750100" cy="3755100"/>
          </a:xfrm>
          <a:prstGeom prst="rect">
            <a:avLst/>
          </a:prstGeom>
          <a:noFill/>
          <a:ln>
            <a:noFill/>
          </a:ln>
        </p:spPr>
        <p:txBody>
          <a:bodyPr anchorCtr="0" anchor="t" bIns="0" lIns="0" spcFirstLastPara="1" rIns="0" wrap="square" tIns="0">
            <a:noAutofit/>
          </a:bodyPr>
          <a:lstStyle/>
          <a:p>
            <a:pPr indent="-201168" lvl="0" marL="201168" marR="0" rtl="0" algn="l">
              <a:lnSpc>
                <a:spcPct val="90000"/>
              </a:lnSpc>
              <a:spcBef>
                <a:spcPts val="0"/>
              </a:spcBef>
              <a:spcAft>
                <a:spcPts val="0"/>
              </a:spcAft>
              <a:buSzPts val="1800"/>
              <a:buChar char="•"/>
            </a:pPr>
            <a:r>
              <a:rPr b="1" lang="en-US"/>
              <a:t>Ideation</a:t>
            </a:r>
            <a:r>
              <a:rPr lang="en-US"/>
              <a:t>: Criteria for loans, Cash Flow, Net</a:t>
            </a:r>
            <a:r>
              <a:rPr lang="en-US"/>
              <a:t> Margin, </a:t>
            </a:r>
            <a:r>
              <a:rPr lang="en-US"/>
              <a:t>Return of investment (ROI), Sales Volume Growth</a:t>
            </a:r>
            <a:endParaRPr/>
          </a:p>
          <a:p>
            <a:pPr indent="0" lvl="0" marL="201168" marR="0" rtl="0" algn="l">
              <a:lnSpc>
                <a:spcPct val="90000"/>
              </a:lnSpc>
              <a:spcBef>
                <a:spcPts val="0"/>
              </a:spcBef>
              <a:spcAft>
                <a:spcPts val="0"/>
              </a:spcAft>
              <a:buNone/>
            </a:pPr>
            <a:r>
              <a:t/>
            </a:r>
            <a:endParaRPr/>
          </a:p>
          <a:p>
            <a:pPr indent="-201168" lvl="0" marL="201168" marR="0" rtl="0" algn="l">
              <a:lnSpc>
                <a:spcPct val="90000"/>
              </a:lnSpc>
              <a:spcBef>
                <a:spcPts val="0"/>
              </a:spcBef>
              <a:spcAft>
                <a:spcPts val="0"/>
              </a:spcAft>
              <a:buSzPts val="1800"/>
              <a:buChar char="•"/>
            </a:pPr>
            <a:r>
              <a:rPr b="1" lang="en-US"/>
              <a:t>Technology</a:t>
            </a:r>
            <a:r>
              <a:rPr lang="en-US"/>
              <a:t>: Node.js, ReactJS, Firebase, </a:t>
            </a:r>
            <a:r>
              <a:rPr lang="en-US"/>
              <a:t>Vercel</a:t>
            </a:r>
            <a:endParaRPr/>
          </a:p>
          <a:p>
            <a:pPr indent="0" lvl="0" marL="201168" marR="0" rtl="0" algn="l">
              <a:lnSpc>
                <a:spcPct val="90000"/>
              </a:lnSpc>
              <a:spcBef>
                <a:spcPts val="0"/>
              </a:spcBef>
              <a:spcAft>
                <a:spcPts val="0"/>
              </a:spcAft>
              <a:buNone/>
            </a:pPr>
            <a:r>
              <a:t/>
            </a:r>
            <a:endParaRPr/>
          </a:p>
          <a:p>
            <a:pPr indent="-201168" lvl="0" marL="201168" marR="0" rtl="0" algn="l">
              <a:lnSpc>
                <a:spcPct val="90000"/>
              </a:lnSpc>
              <a:spcBef>
                <a:spcPts val="0"/>
              </a:spcBef>
              <a:spcAft>
                <a:spcPts val="0"/>
              </a:spcAft>
              <a:buSzPts val="1800"/>
              <a:buChar char="•"/>
            </a:pPr>
            <a:r>
              <a:rPr b="1" lang="en-US"/>
              <a:t>VISA’s APIs: </a:t>
            </a:r>
            <a:r>
              <a:rPr lang="en-US"/>
              <a:t>Merchant Measurement API, Merchant Locator API</a:t>
            </a:r>
            <a:endParaRPr/>
          </a:p>
          <a:p>
            <a:pPr indent="0" lvl="0" marL="201168" marR="0" rtl="0" algn="l">
              <a:lnSpc>
                <a:spcPct val="90000"/>
              </a:lnSpc>
              <a:spcBef>
                <a:spcPts val="0"/>
              </a:spcBef>
              <a:spcAft>
                <a:spcPts val="0"/>
              </a:spcAft>
              <a:buNone/>
            </a:pPr>
            <a:r>
              <a:t/>
            </a:r>
            <a:endParaRPr b="1"/>
          </a:p>
          <a:p>
            <a:pPr indent="-201168" lvl="0" marL="201168" marR="0" rtl="0" algn="l">
              <a:lnSpc>
                <a:spcPct val="90000"/>
              </a:lnSpc>
              <a:spcBef>
                <a:spcPts val="0"/>
              </a:spcBef>
              <a:spcAft>
                <a:spcPts val="0"/>
              </a:spcAft>
              <a:buSzPts val="1800"/>
              <a:buChar char="•"/>
            </a:pPr>
            <a:r>
              <a:rPr b="1" lang="en-US"/>
              <a:t>Agile project management tool: </a:t>
            </a:r>
            <a:r>
              <a:rPr lang="en-US"/>
              <a:t>Jira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228600" y="174505"/>
            <a:ext cx="8686800" cy="3663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2"/>
              </a:buClr>
              <a:buSzPts val="2800"/>
              <a:buFont typeface="Quattrocento Sans"/>
              <a:buNone/>
            </a:pPr>
            <a:r>
              <a:rPr lang="en-US"/>
              <a:t>Team Members’ Roles</a:t>
            </a:r>
            <a:endParaRPr/>
          </a:p>
        </p:txBody>
      </p:sp>
      <p:sp>
        <p:nvSpPr>
          <p:cNvPr id="171" name="Google Shape;171;p31"/>
          <p:cNvSpPr txBox="1"/>
          <p:nvPr>
            <p:ph idx="1" type="body"/>
          </p:nvPr>
        </p:nvSpPr>
        <p:spPr>
          <a:xfrm>
            <a:off x="228600" y="701525"/>
            <a:ext cx="8686800" cy="3840300"/>
          </a:xfrm>
          <a:prstGeom prst="rect">
            <a:avLst/>
          </a:prstGeom>
          <a:noFill/>
          <a:ln>
            <a:noFill/>
          </a:ln>
        </p:spPr>
        <p:txBody>
          <a:bodyPr anchorCtr="0" anchor="t" bIns="0" lIns="0" spcFirstLastPara="1" rIns="0" wrap="square" tIns="0">
            <a:noAutofit/>
          </a:bodyPr>
          <a:lstStyle/>
          <a:p>
            <a:pPr indent="-207518" lvl="0" marL="201168" rtl="0" algn="l">
              <a:lnSpc>
                <a:spcPct val="90000"/>
              </a:lnSpc>
              <a:spcBef>
                <a:spcPts val="0"/>
              </a:spcBef>
              <a:spcAft>
                <a:spcPts val="0"/>
              </a:spcAft>
              <a:buSzPts val="1900"/>
              <a:buChar char="•"/>
            </a:pPr>
            <a:r>
              <a:rPr b="1" lang="en-US" sz="1900"/>
              <a:t>Navalika Sharda</a:t>
            </a:r>
            <a:r>
              <a:rPr lang="en-US" sz="1900"/>
              <a:t> (Birla Institute of Technology, Mesra, India) </a:t>
            </a:r>
            <a:endParaRPr sz="1900"/>
          </a:p>
          <a:p>
            <a:pPr indent="-249237" lvl="1" marL="460375" rtl="0" algn="l">
              <a:lnSpc>
                <a:spcPct val="90000"/>
              </a:lnSpc>
              <a:spcBef>
                <a:spcPts val="0"/>
              </a:spcBef>
              <a:spcAft>
                <a:spcPts val="0"/>
              </a:spcAft>
              <a:buSzPts val="1900"/>
              <a:buChar char="–"/>
            </a:pPr>
            <a:r>
              <a:rPr lang="en-US" sz="1700"/>
              <a:t>Scrum Master &amp; Developer</a:t>
            </a:r>
            <a:endParaRPr sz="1700"/>
          </a:p>
          <a:p>
            <a:pPr indent="-207518" lvl="0" marL="201168" rtl="0" algn="l">
              <a:lnSpc>
                <a:spcPct val="90000"/>
              </a:lnSpc>
              <a:spcBef>
                <a:spcPts val="1000"/>
              </a:spcBef>
              <a:spcAft>
                <a:spcPts val="0"/>
              </a:spcAft>
              <a:buClr>
                <a:schemeClr val="lt2"/>
              </a:buClr>
              <a:buSzPts val="1900"/>
              <a:buChar char="•"/>
            </a:pPr>
            <a:r>
              <a:rPr b="1" lang="en-US" sz="1900"/>
              <a:t>Priti Shaw</a:t>
            </a:r>
            <a:r>
              <a:rPr lang="en-US" sz="1900"/>
              <a:t> (Jadavpur University, India)</a:t>
            </a:r>
            <a:endParaRPr sz="1900"/>
          </a:p>
          <a:p>
            <a:pPr indent="-249237" lvl="1" marL="460375" marR="0" rtl="0" algn="l">
              <a:lnSpc>
                <a:spcPct val="90000"/>
              </a:lnSpc>
              <a:spcBef>
                <a:spcPts val="0"/>
              </a:spcBef>
              <a:spcAft>
                <a:spcPts val="0"/>
              </a:spcAft>
              <a:buSzPts val="1900"/>
              <a:buChar char="–"/>
            </a:pPr>
            <a:r>
              <a:rPr lang="en-US" sz="1700"/>
              <a:t>Developer</a:t>
            </a:r>
            <a:endParaRPr sz="1700"/>
          </a:p>
          <a:p>
            <a:pPr indent="-207518" lvl="0" marL="201168" rtl="0" algn="l">
              <a:lnSpc>
                <a:spcPct val="90000"/>
              </a:lnSpc>
              <a:spcBef>
                <a:spcPts val="1000"/>
              </a:spcBef>
              <a:spcAft>
                <a:spcPts val="0"/>
              </a:spcAft>
              <a:buClr>
                <a:schemeClr val="lt2"/>
              </a:buClr>
              <a:buSzPts val="1900"/>
              <a:buChar char="•"/>
            </a:pPr>
            <a:r>
              <a:rPr b="1" lang="en-US" sz="1900"/>
              <a:t>Rahul Jaiswal</a:t>
            </a:r>
            <a:r>
              <a:rPr lang="en-US" sz="1900"/>
              <a:t> (National Institute of Technology, Warangal, India)</a:t>
            </a:r>
            <a:endParaRPr sz="1900"/>
          </a:p>
          <a:p>
            <a:pPr indent="-249237" lvl="1" marL="460375" marR="0" rtl="0" algn="l">
              <a:lnSpc>
                <a:spcPct val="90000"/>
              </a:lnSpc>
              <a:spcBef>
                <a:spcPts val="0"/>
              </a:spcBef>
              <a:spcAft>
                <a:spcPts val="0"/>
              </a:spcAft>
              <a:buSzPts val="1900"/>
              <a:buChar char="–"/>
            </a:pPr>
            <a:r>
              <a:rPr lang="en-US" sz="1700"/>
              <a:t>Developer</a:t>
            </a:r>
            <a:endParaRPr sz="1700"/>
          </a:p>
          <a:p>
            <a:pPr indent="-207518" lvl="0" marL="201168" rtl="0" algn="l">
              <a:lnSpc>
                <a:spcPct val="90000"/>
              </a:lnSpc>
              <a:spcBef>
                <a:spcPts val="1000"/>
              </a:spcBef>
              <a:spcAft>
                <a:spcPts val="0"/>
              </a:spcAft>
              <a:buSzPts val="1900"/>
              <a:buChar char="•"/>
            </a:pPr>
            <a:r>
              <a:rPr b="1" lang="en-US" sz="1900"/>
              <a:t>Yash Goyal</a:t>
            </a:r>
            <a:r>
              <a:rPr lang="en-US" sz="1900"/>
              <a:t> (Indian Institute of Technology, BHU, Varanasi, India)</a:t>
            </a:r>
            <a:endParaRPr sz="1900"/>
          </a:p>
          <a:p>
            <a:pPr indent="-249237" lvl="1" marL="460375" marR="0" rtl="0" algn="l">
              <a:lnSpc>
                <a:spcPct val="90000"/>
              </a:lnSpc>
              <a:spcBef>
                <a:spcPts val="0"/>
              </a:spcBef>
              <a:spcAft>
                <a:spcPts val="0"/>
              </a:spcAft>
              <a:buSzPts val="1900"/>
              <a:buChar char="–"/>
            </a:pPr>
            <a:r>
              <a:rPr lang="en-US" sz="1700"/>
              <a:t>Developer</a:t>
            </a:r>
            <a:endParaRPr sz="1700"/>
          </a:p>
          <a:p>
            <a:pPr indent="-207518" lvl="0" marL="201168" rtl="0" algn="l">
              <a:lnSpc>
                <a:spcPct val="90000"/>
              </a:lnSpc>
              <a:spcBef>
                <a:spcPts val="1000"/>
              </a:spcBef>
              <a:spcAft>
                <a:spcPts val="0"/>
              </a:spcAft>
              <a:buSzPts val="1900"/>
              <a:buChar char="•"/>
            </a:pPr>
            <a:r>
              <a:rPr b="1" lang="en-US" sz="1900"/>
              <a:t>Ritwik Kanodia</a:t>
            </a:r>
            <a:r>
              <a:rPr lang="en-US" sz="1900"/>
              <a:t> (Nanyang Technological University, Singapore)</a:t>
            </a:r>
            <a:endParaRPr sz="1900"/>
          </a:p>
          <a:p>
            <a:pPr indent="-249237" lvl="1" marL="460375" marR="0" rtl="0" algn="l">
              <a:lnSpc>
                <a:spcPct val="90000"/>
              </a:lnSpc>
              <a:spcBef>
                <a:spcPts val="0"/>
              </a:spcBef>
              <a:spcAft>
                <a:spcPts val="0"/>
              </a:spcAft>
              <a:buSzPts val="1900"/>
              <a:buChar char="–"/>
            </a:pPr>
            <a:r>
              <a:rPr lang="en-US" sz="1700"/>
              <a:t>Developer</a:t>
            </a:r>
            <a:endParaRPr sz="1700"/>
          </a:p>
          <a:p>
            <a:pPr indent="-207518" lvl="0" marL="201168" rtl="0" algn="l">
              <a:spcBef>
                <a:spcPts val="1000"/>
              </a:spcBef>
              <a:spcAft>
                <a:spcPts val="0"/>
              </a:spcAft>
              <a:buSzPts val="1900"/>
              <a:buChar char="•"/>
            </a:pPr>
            <a:r>
              <a:rPr b="1" lang="en-US" sz="1900"/>
              <a:t>Jovan Huang</a:t>
            </a:r>
            <a:r>
              <a:rPr lang="en-US" sz="1900"/>
              <a:t> (Nanyang Technological University, Singapore)</a:t>
            </a:r>
            <a:endParaRPr sz="1900"/>
          </a:p>
          <a:p>
            <a:pPr indent="-249237" lvl="1" marL="460375" marR="0" rtl="0" algn="l">
              <a:lnSpc>
                <a:spcPct val="90000"/>
              </a:lnSpc>
              <a:spcBef>
                <a:spcPts val="0"/>
              </a:spcBef>
              <a:spcAft>
                <a:spcPts val="0"/>
              </a:spcAft>
              <a:buSzPts val="1900"/>
              <a:buChar char="–"/>
            </a:pPr>
            <a:r>
              <a:rPr lang="en-US" sz="1700"/>
              <a:t>Quality Assurance</a:t>
            </a:r>
            <a:endParaRPr sz="1700"/>
          </a:p>
        </p:txBody>
      </p:sp>
      <p:sp>
        <p:nvSpPr>
          <p:cNvPr id="172" name="Google Shape;172;p31"/>
          <p:cNvSpPr txBox="1"/>
          <p:nvPr/>
        </p:nvSpPr>
        <p:spPr>
          <a:xfrm>
            <a:off x="228600" y="4541965"/>
            <a:ext cx="1357800" cy="1107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lang="en-US" sz="800">
                <a:solidFill>
                  <a:srgbClr val="5C5C5C"/>
                </a:solidFill>
                <a:latin typeface="Quattrocento Sans"/>
                <a:ea typeface="Quattrocento Sans"/>
                <a:cs typeface="Quattrocento Sans"/>
                <a:sym typeface="Quattrocento Sans"/>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2"/>
          <p:cNvSpPr txBox="1"/>
          <p:nvPr>
            <p:ph type="ctrTitle"/>
          </p:nvPr>
        </p:nvSpPr>
        <p:spPr>
          <a:xfrm>
            <a:off x="186500" y="2216025"/>
            <a:ext cx="4114800" cy="2242500"/>
          </a:xfrm>
          <a:prstGeom prst="rect">
            <a:avLst/>
          </a:prstGeom>
          <a:noFill/>
          <a:ln>
            <a:noFill/>
          </a:ln>
        </p:spPr>
        <p:txBody>
          <a:bodyPr anchorCtr="0" anchor="b" bIns="0" lIns="0" spcFirstLastPara="1" rIns="0" wrap="square" tIns="0">
            <a:noAutofit/>
          </a:bodyPr>
          <a:lstStyle/>
          <a:p>
            <a:pPr indent="0" lvl="0" marL="0" rtl="0" algn="ctr">
              <a:lnSpc>
                <a:spcPct val="85000"/>
              </a:lnSpc>
              <a:spcBef>
                <a:spcPts val="0"/>
              </a:spcBef>
              <a:spcAft>
                <a:spcPts val="0"/>
              </a:spcAft>
              <a:buClr>
                <a:schemeClr val="dk2"/>
              </a:buClr>
              <a:buSzPts val="2800"/>
              <a:buFont typeface="Quattrocento Sans"/>
              <a:buNone/>
            </a:pPr>
            <a:r>
              <a:rPr lang="en-US"/>
              <a:t>Thank you!</a:t>
            </a:r>
            <a:endParaRPr/>
          </a:p>
          <a:p>
            <a:pPr indent="0" lvl="0" marL="0" rtl="0" algn="ctr">
              <a:lnSpc>
                <a:spcPct val="85000"/>
              </a:lnSpc>
              <a:spcBef>
                <a:spcPts val="0"/>
              </a:spcBef>
              <a:spcAft>
                <a:spcPts val="0"/>
              </a:spcAft>
              <a:buClr>
                <a:schemeClr val="dk2"/>
              </a:buClr>
              <a:buSzPts val="2800"/>
              <a:buFont typeface="Quattrocento Sans"/>
              <a:buNone/>
            </a:pPr>
            <a:r>
              <a:t/>
            </a:r>
            <a:endParaRPr/>
          </a:p>
          <a:p>
            <a:pPr indent="0" lvl="0" marL="0" rtl="0" algn="ctr">
              <a:lnSpc>
                <a:spcPct val="85000"/>
              </a:lnSpc>
              <a:spcBef>
                <a:spcPts val="0"/>
              </a:spcBef>
              <a:spcAft>
                <a:spcPts val="0"/>
              </a:spcAft>
              <a:buClr>
                <a:schemeClr val="dk2"/>
              </a:buClr>
              <a:buSzPts val="2800"/>
              <a:buFont typeface="Quattrocento Sans"/>
              <a:buNone/>
            </a:pPr>
            <a:r>
              <a:t/>
            </a:r>
            <a:endParaRPr/>
          </a:p>
          <a:p>
            <a:pPr indent="0" lvl="0" marL="0" rtl="0" algn="ctr">
              <a:lnSpc>
                <a:spcPct val="85000"/>
              </a:lnSpc>
              <a:spcBef>
                <a:spcPts val="0"/>
              </a:spcBef>
              <a:spcAft>
                <a:spcPts val="0"/>
              </a:spcAft>
              <a:buClr>
                <a:schemeClr val="dk2"/>
              </a:buClr>
              <a:buSzPts val="2800"/>
              <a:buFont typeface="Quattrocento Sans"/>
              <a:buNone/>
            </a:pPr>
            <a:r>
              <a:rPr lang="en-US"/>
              <a:t>Any questions?</a:t>
            </a:r>
            <a:endParaRPr/>
          </a:p>
          <a:p>
            <a:pPr indent="0" lvl="0" marL="0" rtl="0" algn="ctr">
              <a:lnSpc>
                <a:spcPct val="85000"/>
              </a:lnSpc>
              <a:spcBef>
                <a:spcPts val="0"/>
              </a:spcBef>
              <a:spcAft>
                <a:spcPts val="0"/>
              </a:spcAft>
              <a:buClr>
                <a:schemeClr val="dk2"/>
              </a:buClr>
              <a:buSzPts val="2800"/>
              <a:buFont typeface="Quattrocento Sans"/>
              <a:buNone/>
            </a:pPr>
            <a:r>
              <a:t/>
            </a:r>
            <a:endParaRPr/>
          </a:p>
          <a:p>
            <a:pPr indent="0" lvl="0" marL="0" rtl="0" algn="ctr">
              <a:lnSpc>
                <a:spcPct val="85000"/>
              </a:lnSpc>
              <a:spcBef>
                <a:spcPts val="0"/>
              </a:spcBef>
              <a:spcAft>
                <a:spcPts val="0"/>
              </a:spcAft>
              <a:buClr>
                <a:schemeClr val="dk2"/>
              </a:buClr>
              <a:buSzPts val="2800"/>
              <a:buFont typeface="Quattrocento Sans"/>
              <a:buNone/>
            </a:pPr>
            <a:r>
              <a:t/>
            </a:r>
            <a:endParaRPr/>
          </a:p>
          <a:p>
            <a:pPr indent="0" lvl="0" marL="0" rtl="0" algn="ctr">
              <a:lnSpc>
                <a:spcPct val="85000"/>
              </a:lnSpc>
              <a:spcBef>
                <a:spcPts val="0"/>
              </a:spcBef>
              <a:spcAft>
                <a:spcPts val="0"/>
              </a:spcAft>
              <a:buClr>
                <a:schemeClr val="dk2"/>
              </a:buClr>
              <a:buSzPts val="2800"/>
              <a:buFont typeface="Quattrocento Sans"/>
              <a:buNone/>
            </a:pPr>
            <a:r>
              <a:t/>
            </a:r>
            <a:endParaRPr/>
          </a:p>
          <a:p>
            <a:pPr indent="0" lvl="0" marL="0" rtl="0" algn="ctr">
              <a:lnSpc>
                <a:spcPct val="85000"/>
              </a:lnSpc>
              <a:spcBef>
                <a:spcPts val="0"/>
              </a:spcBef>
              <a:spcAft>
                <a:spcPts val="0"/>
              </a:spcAft>
              <a:buClr>
                <a:schemeClr val="dk2"/>
              </a:buClr>
              <a:buSzPts val="2800"/>
              <a:buFont typeface="Quattrocento Sans"/>
              <a:buNone/>
            </a:pPr>
            <a:r>
              <a:rPr lang="en-US">
                <a:solidFill>
                  <a:srgbClr val="EF8400"/>
                </a:solidFill>
              </a:rPr>
              <a:t>vrecover.vercel.app</a:t>
            </a:r>
            <a:endParaRPr>
              <a:solidFill>
                <a:srgbClr val="EF84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2"/>
          <p:cNvSpPr txBox="1"/>
          <p:nvPr>
            <p:ph type="title"/>
          </p:nvPr>
        </p:nvSpPr>
        <p:spPr>
          <a:xfrm>
            <a:off x="119175" y="182875"/>
            <a:ext cx="6646500" cy="7326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2"/>
              </a:buClr>
              <a:buSzPts val="2800"/>
              <a:buFont typeface="Quattrocento Sans"/>
              <a:buNone/>
            </a:pPr>
            <a:r>
              <a:rPr lang="en-US"/>
              <a:t>Theme Selected: Small Business Merchants</a:t>
            </a:r>
            <a:endParaRPr/>
          </a:p>
          <a:p>
            <a:pPr indent="0" lvl="0" marL="0" rtl="0" algn="l">
              <a:lnSpc>
                <a:spcPct val="85000"/>
              </a:lnSpc>
              <a:spcBef>
                <a:spcPts val="0"/>
              </a:spcBef>
              <a:spcAft>
                <a:spcPts val="0"/>
              </a:spcAft>
              <a:buClr>
                <a:schemeClr val="dk2"/>
              </a:buClr>
              <a:buSzPts val="2800"/>
              <a:buFont typeface="Quattrocento Sans"/>
              <a:buNone/>
            </a:pPr>
            <a:r>
              <a:rPr lang="en-US"/>
              <a:t>(US)</a:t>
            </a:r>
            <a:endParaRPr/>
          </a:p>
        </p:txBody>
      </p:sp>
      <p:sp>
        <p:nvSpPr>
          <p:cNvPr id="100" name="Google Shape;100;p22"/>
          <p:cNvSpPr txBox="1"/>
          <p:nvPr>
            <p:ph idx="4294967295" type="body"/>
          </p:nvPr>
        </p:nvSpPr>
        <p:spPr>
          <a:xfrm>
            <a:off x="119175" y="1521475"/>
            <a:ext cx="4114800" cy="1572600"/>
          </a:xfrm>
          <a:prstGeom prst="rect">
            <a:avLst/>
          </a:prstGeom>
          <a:noFill/>
          <a:ln>
            <a:noFill/>
          </a:ln>
        </p:spPr>
        <p:txBody>
          <a:bodyPr anchorCtr="0" anchor="b" bIns="0" lIns="0" spcFirstLastPara="1" rIns="0" wrap="square" tIns="0">
            <a:noAutofit/>
          </a:bodyPr>
          <a:lstStyle/>
          <a:p>
            <a:pPr indent="-201168" lvl="0" marL="201168" rtl="0" algn="l">
              <a:spcBef>
                <a:spcPts val="0"/>
              </a:spcBef>
              <a:spcAft>
                <a:spcPts val="0"/>
              </a:spcAft>
              <a:buSzPts val="1800"/>
              <a:buChar char="•"/>
            </a:pPr>
            <a:r>
              <a:rPr lang="en-US"/>
              <a:t>A</a:t>
            </a:r>
            <a:r>
              <a:rPr lang="en-US"/>
              <a:t>ffected significantly more than their larger counterparts by the pandemic.</a:t>
            </a:r>
            <a:endParaRPr/>
          </a:p>
          <a:p>
            <a:pPr indent="0" lvl="0" marL="0" rtl="0" algn="l">
              <a:spcBef>
                <a:spcPts val="0"/>
              </a:spcBef>
              <a:spcAft>
                <a:spcPts val="0"/>
              </a:spcAft>
              <a:buNone/>
            </a:pPr>
            <a:r>
              <a:t/>
            </a:r>
            <a:endParaRPr/>
          </a:p>
          <a:p>
            <a:pPr indent="-230187" lvl="1" marL="460375" rtl="0" algn="l">
              <a:spcBef>
                <a:spcPts val="0"/>
              </a:spcBef>
              <a:spcAft>
                <a:spcPts val="0"/>
              </a:spcAft>
              <a:buSzPts val="1600"/>
              <a:buChar char="–"/>
            </a:pPr>
            <a:r>
              <a:rPr lang="en-US"/>
              <a:t>Insufficient experience with global pandemic</a:t>
            </a:r>
            <a:endParaRPr/>
          </a:p>
          <a:p>
            <a:pPr indent="-230187" lvl="1" marL="460375" rtl="0" algn="l">
              <a:lnSpc>
                <a:spcPct val="90000"/>
              </a:lnSpc>
              <a:spcBef>
                <a:spcPts val="400"/>
              </a:spcBef>
              <a:spcAft>
                <a:spcPts val="0"/>
              </a:spcAft>
              <a:buClr>
                <a:schemeClr val="lt2"/>
              </a:buClr>
              <a:buSzPts val="1600"/>
              <a:buChar char="–"/>
            </a:pPr>
            <a:r>
              <a:rPr lang="en-US"/>
              <a:t>Information overload on the Internet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3"/>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2"/>
              </a:buClr>
              <a:buSzPts val="2800"/>
              <a:buFont typeface="Quattrocento Sans"/>
              <a:buNone/>
            </a:pPr>
            <a:r>
              <a:rPr lang="en-US"/>
              <a:t>Our Solution: </a:t>
            </a:r>
            <a:r>
              <a:rPr b="1" lang="en-US"/>
              <a:t>VRecover</a:t>
            </a:r>
            <a:r>
              <a:rPr lang="en-US"/>
              <a:t>, a progressive web app</a:t>
            </a:r>
            <a:endParaRPr/>
          </a:p>
        </p:txBody>
      </p:sp>
      <p:sp>
        <p:nvSpPr>
          <p:cNvPr id="106" name="Google Shape;106;p23"/>
          <p:cNvSpPr txBox="1"/>
          <p:nvPr>
            <p:ph idx="1" type="body"/>
          </p:nvPr>
        </p:nvSpPr>
        <p:spPr>
          <a:xfrm>
            <a:off x="273600" y="1399022"/>
            <a:ext cx="8525400" cy="2885100"/>
          </a:xfrm>
          <a:prstGeom prst="rect">
            <a:avLst/>
          </a:prstGeom>
          <a:noFill/>
          <a:ln>
            <a:noFill/>
          </a:ln>
        </p:spPr>
        <p:txBody>
          <a:bodyPr anchorCtr="0" anchor="t" bIns="0" lIns="0" spcFirstLastPara="1" rIns="0" wrap="square" tIns="0">
            <a:noAutofit/>
          </a:bodyPr>
          <a:lstStyle/>
          <a:p>
            <a:pPr indent="-201168" lvl="0" marL="201168" marR="0" rtl="0" algn="l">
              <a:lnSpc>
                <a:spcPct val="90000"/>
              </a:lnSpc>
              <a:spcBef>
                <a:spcPts val="0"/>
              </a:spcBef>
              <a:spcAft>
                <a:spcPts val="0"/>
              </a:spcAft>
              <a:buSzPts val="1800"/>
              <a:buAutoNum type="arabicPeriod"/>
            </a:pPr>
            <a:r>
              <a:rPr lang="en-US"/>
              <a:t>Check merchant’s business recovery score from pandemic.</a:t>
            </a:r>
            <a:endParaRPr/>
          </a:p>
          <a:p>
            <a:pPr indent="0" lvl="0" marL="0" marR="0" rtl="0" algn="l">
              <a:lnSpc>
                <a:spcPct val="90000"/>
              </a:lnSpc>
              <a:spcBef>
                <a:spcPts val="0"/>
              </a:spcBef>
              <a:spcAft>
                <a:spcPts val="0"/>
              </a:spcAft>
              <a:buNone/>
            </a:pPr>
            <a:r>
              <a:t/>
            </a:r>
            <a:endParaRPr/>
          </a:p>
          <a:p>
            <a:pPr indent="-201168" lvl="0" marL="201168" marR="0" rtl="0" algn="l">
              <a:lnSpc>
                <a:spcPct val="90000"/>
              </a:lnSpc>
              <a:spcBef>
                <a:spcPts val="0"/>
              </a:spcBef>
              <a:spcAft>
                <a:spcPts val="0"/>
              </a:spcAft>
              <a:buSzPts val="1800"/>
              <a:buAutoNum type="arabicPeriod"/>
            </a:pPr>
            <a:r>
              <a:rPr lang="en-US"/>
              <a:t>Identify the strengths and weaknesses of merchant’s business.</a:t>
            </a:r>
            <a:endParaRPr/>
          </a:p>
          <a:p>
            <a:pPr indent="0" lvl="0" marL="201168" marR="0" rtl="0" algn="l">
              <a:lnSpc>
                <a:spcPct val="90000"/>
              </a:lnSpc>
              <a:spcBef>
                <a:spcPts val="0"/>
              </a:spcBef>
              <a:spcAft>
                <a:spcPts val="0"/>
              </a:spcAft>
              <a:buNone/>
            </a:pPr>
            <a:r>
              <a:t/>
            </a:r>
            <a:endParaRPr/>
          </a:p>
          <a:p>
            <a:pPr indent="-201168" lvl="0" marL="201168" marR="0" rtl="0" algn="l">
              <a:lnSpc>
                <a:spcPct val="90000"/>
              </a:lnSpc>
              <a:spcBef>
                <a:spcPts val="0"/>
              </a:spcBef>
              <a:spcAft>
                <a:spcPts val="0"/>
              </a:spcAft>
              <a:buSzPts val="1800"/>
              <a:buAutoNum type="arabicPeriod"/>
            </a:pPr>
            <a:r>
              <a:rPr lang="en-US"/>
              <a:t>Locate nearby suppliers to increase merchant’s ease of getting business supplies.</a:t>
            </a:r>
            <a:endParaRPr/>
          </a:p>
          <a:p>
            <a:pPr indent="0" lvl="0" marL="0" marR="0" rtl="0" algn="l">
              <a:lnSpc>
                <a:spcPct val="90000"/>
              </a:lnSpc>
              <a:spcBef>
                <a:spcPts val="0"/>
              </a:spcBef>
              <a:spcAft>
                <a:spcPts val="0"/>
              </a:spcAft>
              <a:buNone/>
            </a:pPr>
            <a:r>
              <a:t/>
            </a:r>
            <a:endParaRPr/>
          </a:p>
          <a:p>
            <a:pPr indent="-201168" lvl="0" marL="201168" marR="0" rtl="0" algn="l">
              <a:lnSpc>
                <a:spcPct val="90000"/>
              </a:lnSpc>
              <a:spcBef>
                <a:spcPts val="0"/>
              </a:spcBef>
              <a:spcAft>
                <a:spcPts val="0"/>
              </a:spcAft>
              <a:buSzPts val="1800"/>
              <a:buAutoNum type="arabicPeriod"/>
            </a:pPr>
            <a:r>
              <a:rPr lang="en-US"/>
              <a:t>Provides tips to merchants for faster business recovery.</a:t>
            </a:r>
            <a:endParaRPr/>
          </a:p>
        </p:txBody>
      </p:sp>
      <p:sp>
        <p:nvSpPr>
          <p:cNvPr id="107" name="Google Shape;107;p23"/>
          <p:cNvSpPr txBox="1"/>
          <p:nvPr>
            <p:ph idx="3" type="body"/>
          </p:nvPr>
        </p:nvSpPr>
        <p:spPr>
          <a:xfrm>
            <a:off x="273600" y="987550"/>
            <a:ext cx="8525400" cy="249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5"/>
              </a:buClr>
              <a:buSzPts val="1800"/>
              <a:buNone/>
            </a:pPr>
            <a:r>
              <a:rPr lang="en-US" sz="2100"/>
              <a:t>Functionalities:</a:t>
            </a:r>
            <a:endParaRPr sz="2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4"/>
          <p:cNvSpPr txBox="1"/>
          <p:nvPr>
            <p:ph idx="1" type="body"/>
          </p:nvPr>
        </p:nvSpPr>
        <p:spPr>
          <a:xfrm>
            <a:off x="228600" y="768426"/>
            <a:ext cx="8686800" cy="3829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a:t>
            </a:r>
            <a:endParaRPr/>
          </a:p>
        </p:txBody>
      </p:sp>
      <p:graphicFrame>
        <p:nvGraphicFramePr>
          <p:cNvPr id="113" name="Google Shape;113;p24"/>
          <p:cNvGraphicFramePr/>
          <p:nvPr/>
        </p:nvGraphicFramePr>
        <p:xfrm>
          <a:off x="258791" y="882218"/>
          <a:ext cx="3000000" cy="3000000"/>
        </p:xfrm>
        <a:graphic>
          <a:graphicData uri="http://schemas.openxmlformats.org/drawingml/2006/table">
            <a:tbl>
              <a:tblPr>
                <a:noFill/>
                <a:tableStyleId>{0DD7B2E4-DBC0-4551-8284-04D824567973}</a:tableStyleId>
              </a:tblPr>
              <a:tblGrid>
                <a:gridCol w="3804150"/>
                <a:gridCol w="4882650"/>
              </a:tblGrid>
              <a:tr h="502925">
                <a:tc>
                  <a:txBody>
                    <a:bodyPr/>
                    <a:lstStyle/>
                    <a:p>
                      <a:pPr indent="0" lvl="0" marL="0" marR="0" rtl="0" algn="l">
                        <a:lnSpc>
                          <a:spcPct val="90000"/>
                        </a:lnSpc>
                        <a:spcBef>
                          <a:spcPts val="0"/>
                        </a:spcBef>
                        <a:spcAft>
                          <a:spcPts val="0"/>
                        </a:spcAft>
                        <a:buClr>
                          <a:srgbClr val="FFA000"/>
                        </a:buClr>
                        <a:buSzPts val="1600"/>
                        <a:buFont typeface="Arial"/>
                        <a:buNone/>
                      </a:pPr>
                      <a:r>
                        <a:rPr b="1" lang="en-US" sz="1800">
                          <a:solidFill>
                            <a:schemeClr val="accent5"/>
                          </a:solidFill>
                          <a:latin typeface="Quattrocento Sans"/>
                          <a:ea typeface="Quattrocento Sans"/>
                          <a:cs typeface="Quattrocento Sans"/>
                          <a:sym typeface="Quattrocento Sans"/>
                        </a:rPr>
                        <a:t>Subscores</a:t>
                      </a:r>
                      <a:endParaRPr sz="1600"/>
                    </a:p>
                  </a:txBody>
                  <a:tcPr marT="91450" marB="91450" marR="45725" marL="91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marR="0" rtl="0" algn="l">
                        <a:lnSpc>
                          <a:spcPct val="90000"/>
                        </a:lnSpc>
                        <a:spcBef>
                          <a:spcPts val="0"/>
                        </a:spcBef>
                        <a:spcAft>
                          <a:spcPts val="0"/>
                        </a:spcAft>
                        <a:buClr>
                          <a:srgbClr val="FFA000"/>
                        </a:buClr>
                        <a:buSzPts val="1600"/>
                        <a:buFont typeface="Arial"/>
                        <a:buNone/>
                      </a:pPr>
                      <a:r>
                        <a:rPr b="1" lang="en-US" sz="1800">
                          <a:solidFill>
                            <a:schemeClr val="accent5"/>
                          </a:solidFill>
                          <a:latin typeface="Quattrocento Sans"/>
                          <a:ea typeface="Quattrocento Sans"/>
                          <a:cs typeface="Quattrocento Sans"/>
                          <a:sym typeface="Quattrocento Sans"/>
                        </a:rPr>
                        <a:t>Calculation based on:</a:t>
                      </a:r>
                      <a:endParaRPr sz="1600"/>
                    </a:p>
                  </a:txBody>
                  <a:tcPr marT="91450" marB="91450" marR="0" marL="91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02925">
                <a:tc>
                  <a:txBody>
                    <a:bodyPr/>
                    <a:lstStyle/>
                    <a:p>
                      <a:pPr indent="0" lvl="0" marL="0" rtl="0" algn="l">
                        <a:lnSpc>
                          <a:spcPct val="90000"/>
                        </a:lnSpc>
                        <a:spcBef>
                          <a:spcPts val="0"/>
                        </a:spcBef>
                        <a:spcAft>
                          <a:spcPts val="0"/>
                        </a:spcAft>
                        <a:buNone/>
                      </a:pPr>
                      <a:r>
                        <a:rPr b="1" lang="en-US">
                          <a:solidFill>
                            <a:schemeClr val="lt2"/>
                          </a:solidFill>
                          <a:latin typeface="Quattrocento Sans"/>
                          <a:ea typeface="Quattrocento Sans"/>
                          <a:cs typeface="Quattrocento Sans"/>
                          <a:sym typeface="Quattrocento Sans"/>
                        </a:rPr>
                        <a:t>1. </a:t>
                      </a:r>
                      <a:r>
                        <a:rPr lang="en-US">
                          <a:solidFill>
                            <a:schemeClr val="lt2"/>
                          </a:solidFill>
                          <a:latin typeface="Quattrocento Sans"/>
                          <a:ea typeface="Quattrocento Sans"/>
                          <a:cs typeface="Quattrocento Sans"/>
                          <a:sym typeface="Quattrocento Sans"/>
                        </a:rPr>
                        <a:t>General criteria for a small business emergency loan (%)</a:t>
                      </a:r>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171450" lvl="0" marL="171450" marR="0" rtl="0" algn="l">
                        <a:lnSpc>
                          <a:spcPct val="90000"/>
                        </a:lnSpc>
                        <a:spcBef>
                          <a:spcPts val="0"/>
                        </a:spcBef>
                        <a:spcAft>
                          <a:spcPts val="0"/>
                        </a:spcAft>
                        <a:buClr>
                          <a:schemeClr val="lt2"/>
                        </a:buClr>
                        <a:buSzPts val="1400"/>
                        <a:buFont typeface="Quattrocento Sans"/>
                        <a:buChar char="•"/>
                      </a:pPr>
                      <a:r>
                        <a:rPr lang="en-US">
                          <a:solidFill>
                            <a:schemeClr val="lt2"/>
                          </a:solidFill>
                          <a:latin typeface="Quattrocento Sans"/>
                          <a:ea typeface="Quattrocento Sans"/>
                          <a:cs typeface="Quattrocento Sans"/>
                          <a:sym typeface="Quattrocento Sans"/>
                        </a:rPr>
                        <a:t>Number of </a:t>
                      </a:r>
                      <a:r>
                        <a:rPr lang="en-US">
                          <a:solidFill>
                            <a:schemeClr val="lt2"/>
                          </a:solidFill>
                          <a:latin typeface="Quattrocento Sans"/>
                          <a:ea typeface="Quattrocento Sans"/>
                          <a:cs typeface="Quattrocento Sans"/>
                          <a:sym typeface="Quattrocento Sans"/>
                        </a:rPr>
                        <a:t>criterias </a:t>
                      </a:r>
                      <a:r>
                        <a:rPr lang="en-US">
                          <a:solidFill>
                            <a:schemeClr val="lt2"/>
                          </a:solidFill>
                          <a:latin typeface="Quattrocento Sans"/>
                          <a:ea typeface="Quattrocento Sans"/>
                          <a:cs typeface="Quattrocento Sans"/>
                          <a:sym typeface="Quattrocento Sans"/>
                        </a:rPr>
                        <a:t>met</a:t>
                      </a:r>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02925">
                <a:tc>
                  <a:txBody>
                    <a:bodyPr/>
                    <a:lstStyle/>
                    <a:p>
                      <a:pPr indent="0" lvl="0" marL="0" rtl="0" algn="l">
                        <a:lnSpc>
                          <a:spcPct val="90000"/>
                        </a:lnSpc>
                        <a:spcBef>
                          <a:spcPts val="0"/>
                        </a:spcBef>
                        <a:spcAft>
                          <a:spcPts val="0"/>
                        </a:spcAft>
                        <a:buClr>
                          <a:srgbClr val="FFA000"/>
                        </a:buClr>
                        <a:buSzPts val="1400"/>
                        <a:buFont typeface="Arial"/>
                        <a:buNone/>
                      </a:pPr>
                      <a:r>
                        <a:rPr b="1" lang="en-US">
                          <a:solidFill>
                            <a:schemeClr val="lt2"/>
                          </a:solidFill>
                          <a:latin typeface="Quattrocento Sans"/>
                          <a:ea typeface="Quattrocento Sans"/>
                          <a:cs typeface="Quattrocento Sans"/>
                          <a:sym typeface="Quattrocento Sans"/>
                        </a:rPr>
                        <a:t>2.</a:t>
                      </a:r>
                      <a:r>
                        <a:rPr lang="en-US">
                          <a:solidFill>
                            <a:schemeClr val="lt2"/>
                          </a:solidFill>
                          <a:latin typeface="Quattrocento Sans"/>
                          <a:ea typeface="Quattrocento Sans"/>
                          <a:cs typeface="Quattrocento Sans"/>
                          <a:sym typeface="Quattrocento Sans"/>
                        </a:rPr>
                        <a:t> </a:t>
                      </a:r>
                      <a:r>
                        <a:rPr lang="en-US">
                          <a:solidFill>
                            <a:schemeClr val="lt2"/>
                          </a:solidFill>
                          <a:latin typeface="Quattrocento Sans"/>
                          <a:ea typeface="Quattrocento Sans"/>
                          <a:cs typeface="Quattrocento Sans"/>
                          <a:sym typeface="Quattrocento Sans"/>
                        </a:rPr>
                        <a:t>How well has your business been performing? (%)</a:t>
                      </a:r>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171450" lvl="0" marL="171450" marR="0" rtl="0" algn="l">
                        <a:lnSpc>
                          <a:spcPct val="90000"/>
                        </a:lnSpc>
                        <a:spcBef>
                          <a:spcPts val="0"/>
                        </a:spcBef>
                        <a:spcAft>
                          <a:spcPts val="0"/>
                        </a:spcAft>
                        <a:buClr>
                          <a:schemeClr val="lt2"/>
                        </a:buClr>
                        <a:buSzPts val="1400"/>
                        <a:buFont typeface="Quattrocento Sans"/>
                        <a:buChar char="•"/>
                      </a:pPr>
                      <a:r>
                        <a:rPr lang="en-US">
                          <a:solidFill>
                            <a:schemeClr val="lt2"/>
                          </a:solidFill>
                          <a:latin typeface="Quattrocento Sans"/>
                          <a:ea typeface="Quattrocento Sans"/>
                          <a:cs typeface="Quattrocento Sans"/>
                          <a:sym typeface="Quattrocento Sans"/>
                        </a:rPr>
                        <a:t>Return of investment (ROI), Sales Volume Growth, Net Margin and </a:t>
                      </a:r>
                      <a:r>
                        <a:rPr b="1" lang="en-US">
                          <a:solidFill>
                            <a:schemeClr val="lt2"/>
                          </a:solidFill>
                          <a:latin typeface="Quattrocento Sans"/>
                          <a:ea typeface="Quattrocento Sans"/>
                          <a:cs typeface="Quattrocento Sans"/>
                          <a:sym typeface="Quattrocento Sans"/>
                        </a:rPr>
                        <a:t>comparing them with Industry standards</a:t>
                      </a:r>
                      <a:endParaRPr b="1">
                        <a:solidFill>
                          <a:schemeClr val="lt2"/>
                        </a:solidFill>
                        <a:latin typeface="Quattrocento Sans"/>
                        <a:ea typeface="Quattrocento Sans"/>
                        <a:cs typeface="Quattrocento Sans"/>
                        <a:sym typeface="Quattrocento Sans"/>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02925">
                <a:tc>
                  <a:txBody>
                    <a:bodyPr/>
                    <a:lstStyle/>
                    <a:p>
                      <a:pPr indent="0" lvl="0" marL="0" rtl="0" algn="l">
                        <a:lnSpc>
                          <a:spcPct val="90000"/>
                        </a:lnSpc>
                        <a:spcBef>
                          <a:spcPts val="0"/>
                        </a:spcBef>
                        <a:spcAft>
                          <a:spcPts val="0"/>
                        </a:spcAft>
                        <a:buNone/>
                      </a:pPr>
                      <a:r>
                        <a:rPr b="1" lang="en-US">
                          <a:solidFill>
                            <a:schemeClr val="lt2"/>
                          </a:solidFill>
                          <a:latin typeface="Quattrocento Sans"/>
                          <a:ea typeface="Quattrocento Sans"/>
                          <a:cs typeface="Quattrocento Sans"/>
                          <a:sym typeface="Quattrocento Sans"/>
                        </a:rPr>
                        <a:t>3.</a:t>
                      </a:r>
                      <a:r>
                        <a:rPr lang="en-US">
                          <a:solidFill>
                            <a:schemeClr val="lt2"/>
                          </a:solidFill>
                          <a:latin typeface="Quattrocento Sans"/>
                          <a:ea typeface="Quattrocento Sans"/>
                          <a:cs typeface="Quattrocento Sans"/>
                          <a:sym typeface="Quattrocento Sans"/>
                        </a:rPr>
                        <a:t> </a:t>
                      </a:r>
                      <a:r>
                        <a:rPr lang="en-US">
                          <a:solidFill>
                            <a:schemeClr val="lt2"/>
                          </a:solidFill>
                          <a:latin typeface="Quattrocento Sans"/>
                          <a:ea typeface="Quattrocento Sans"/>
                          <a:cs typeface="Quattrocento Sans"/>
                          <a:sym typeface="Quattrocento Sans"/>
                        </a:rPr>
                        <a:t>How good is your cash flow? (%)</a:t>
                      </a:r>
                      <a:endParaRPr>
                        <a:solidFill>
                          <a:schemeClr val="lt2"/>
                        </a:solidFill>
                        <a:latin typeface="Quattrocento Sans"/>
                        <a:ea typeface="Quattrocento Sans"/>
                        <a:cs typeface="Quattrocento Sans"/>
                        <a:sym typeface="Quattrocento Sans"/>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171450" lvl="0" marL="171450" marR="0" rtl="0" algn="l">
                        <a:lnSpc>
                          <a:spcPct val="90000"/>
                        </a:lnSpc>
                        <a:spcBef>
                          <a:spcPts val="0"/>
                        </a:spcBef>
                        <a:spcAft>
                          <a:spcPts val="0"/>
                        </a:spcAft>
                        <a:buClr>
                          <a:schemeClr val="lt2"/>
                        </a:buClr>
                        <a:buSzPts val="1400"/>
                        <a:buFont typeface="Quattrocento Sans"/>
                        <a:buChar char="•"/>
                      </a:pPr>
                      <a:r>
                        <a:rPr lang="en-US">
                          <a:solidFill>
                            <a:schemeClr val="lt2"/>
                          </a:solidFill>
                          <a:latin typeface="Quattrocento Sans"/>
                          <a:ea typeface="Quattrocento Sans"/>
                          <a:cs typeface="Quattrocento Sans"/>
                          <a:sym typeface="Quattrocento Sans"/>
                        </a:rPr>
                        <a:t>Cost, Revenue, Debts, Available cash on hand, Net Deferrals</a:t>
                      </a:r>
                      <a:endParaRPr>
                        <a:solidFill>
                          <a:schemeClr val="lt2"/>
                        </a:solidFill>
                        <a:latin typeface="Quattrocento Sans"/>
                        <a:ea typeface="Quattrocento Sans"/>
                        <a:cs typeface="Quattrocento Sans"/>
                        <a:sym typeface="Quattrocento Sans"/>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02925">
                <a:tc>
                  <a:txBody>
                    <a:bodyPr/>
                    <a:lstStyle/>
                    <a:p>
                      <a:pPr indent="0" lvl="0" marL="0" marR="0" rtl="0" algn="l">
                        <a:lnSpc>
                          <a:spcPct val="90000"/>
                        </a:lnSpc>
                        <a:spcBef>
                          <a:spcPts val="0"/>
                        </a:spcBef>
                        <a:spcAft>
                          <a:spcPts val="0"/>
                        </a:spcAft>
                        <a:buNone/>
                      </a:pPr>
                      <a:r>
                        <a:rPr b="1" lang="en-US">
                          <a:solidFill>
                            <a:schemeClr val="lt2"/>
                          </a:solidFill>
                          <a:latin typeface="Quattrocento Sans"/>
                          <a:ea typeface="Quattrocento Sans"/>
                          <a:cs typeface="Quattrocento Sans"/>
                          <a:sym typeface="Quattrocento Sans"/>
                        </a:rPr>
                        <a:t>4.</a:t>
                      </a:r>
                      <a:r>
                        <a:rPr lang="en-US">
                          <a:solidFill>
                            <a:schemeClr val="lt2"/>
                          </a:solidFill>
                          <a:latin typeface="Quattrocento Sans"/>
                          <a:ea typeface="Quattrocento Sans"/>
                          <a:cs typeface="Quattrocento Sans"/>
                          <a:sym typeface="Quattrocento Sans"/>
                        </a:rPr>
                        <a:t> </a:t>
                      </a:r>
                      <a:r>
                        <a:rPr lang="en-US">
                          <a:solidFill>
                            <a:schemeClr val="lt2"/>
                          </a:solidFill>
                          <a:latin typeface="Quattrocento Sans"/>
                          <a:ea typeface="Quattrocento Sans"/>
                          <a:cs typeface="Quattrocento Sans"/>
                          <a:sym typeface="Quattrocento Sans"/>
                        </a:rPr>
                        <a:t>Tech-savviness of your business (%)</a:t>
                      </a:r>
                      <a:endParaRPr>
                        <a:solidFill>
                          <a:schemeClr val="lt2"/>
                        </a:solidFill>
                        <a:latin typeface="Quattrocento Sans"/>
                        <a:ea typeface="Quattrocento Sans"/>
                        <a:cs typeface="Quattrocento Sans"/>
                        <a:sym typeface="Quattrocento Sans"/>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171450" lvl="0" marL="171450" rtl="0" algn="l">
                        <a:lnSpc>
                          <a:spcPct val="90000"/>
                        </a:lnSpc>
                        <a:spcBef>
                          <a:spcPts val="0"/>
                        </a:spcBef>
                        <a:spcAft>
                          <a:spcPts val="0"/>
                        </a:spcAft>
                        <a:buClr>
                          <a:schemeClr val="lt2"/>
                        </a:buClr>
                        <a:buSzPts val="1400"/>
                        <a:buFont typeface="Quattrocento Sans"/>
                        <a:buChar char="•"/>
                      </a:pPr>
                      <a:r>
                        <a:rPr lang="en-US">
                          <a:solidFill>
                            <a:schemeClr val="lt2"/>
                          </a:solidFill>
                          <a:latin typeface="Quattrocento Sans"/>
                          <a:ea typeface="Quattrocento Sans"/>
                          <a:cs typeface="Quattrocento Sans"/>
                          <a:sym typeface="Quattrocento Sans"/>
                        </a:rPr>
                        <a:t>Online presence, number of terminal types, recency of transaction</a:t>
                      </a:r>
                      <a:endParaRPr>
                        <a:solidFill>
                          <a:schemeClr val="lt2"/>
                        </a:solidFill>
                        <a:latin typeface="Quattrocento Sans"/>
                        <a:ea typeface="Quattrocento Sans"/>
                        <a:cs typeface="Quattrocento Sans"/>
                        <a:sym typeface="Quattrocento Sans"/>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02925">
                <a:tc>
                  <a:txBody>
                    <a:bodyPr/>
                    <a:lstStyle/>
                    <a:p>
                      <a:pPr indent="0" lvl="0" marL="0" marR="0" rtl="0" algn="l">
                        <a:lnSpc>
                          <a:spcPct val="90000"/>
                        </a:lnSpc>
                        <a:spcBef>
                          <a:spcPts val="0"/>
                        </a:spcBef>
                        <a:spcAft>
                          <a:spcPts val="0"/>
                        </a:spcAft>
                        <a:buNone/>
                      </a:pPr>
                      <a:r>
                        <a:rPr b="1" lang="en-US">
                          <a:solidFill>
                            <a:schemeClr val="lt2"/>
                          </a:solidFill>
                          <a:latin typeface="Quattrocento Sans"/>
                          <a:ea typeface="Quattrocento Sans"/>
                          <a:cs typeface="Quattrocento Sans"/>
                          <a:sym typeface="Quattrocento Sans"/>
                        </a:rPr>
                        <a:t>5.</a:t>
                      </a:r>
                      <a:r>
                        <a:rPr lang="en-US">
                          <a:solidFill>
                            <a:schemeClr val="lt2"/>
                          </a:solidFill>
                          <a:latin typeface="Quattrocento Sans"/>
                          <a:ea typeface="Quattrocento Sans"/>
                          <a:cs typeface="Quattrocento Sans"/>
                          <a:sym typeface="Quattrocento Sans"/>
                        </a:rPr>
                        <a:t> </a:t>
                      </a:r>
                      <a:r>
                        <a:rPr lang="en-US">
                          <a:solidFill>
                            <a:schemeClr val="lt2"/>
                          </a:solidFill>
                          <a:latin typeface="Quattrocento Sans"/>
                          <a:ea typeface="Quattrocento Sans"/>
                          <a:cs typeface="Quattrocento Sans"/>
                          <a:sym typeface="Quattrocento Sans"/>
                        </a:rPr>
                        <a:t>Evaluation of your suppliers (%)</a:t>
                      </a:r>
                      <a:endParaRPr>
                        <a:solidFill>
                          <a:schemeClr val="lt2"/>
                        </a:solidFill>
                        <a:latin typeface="Quattrocento Sans"/>
                        <a:ea typeface="Quattrocento Sans"/>
                        <a:cs typeface="Quattrocento Sans"/>
                        <a:sym typeface="Quattrocento Sans"/>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171450" lvl="0" marL="171450" marR="0" rtl="0" algn="l">
                        <a:lnSpc>
                          <a:spcPct val="90000"/>
                        </a:lnSpc>
                        <a:spcBef>
                          <a:spcPts val="0"/>
                        </a:spcBef>
                        <a:spcAft>
                          <a:spcPts val="0"/>
                        </a:spcAft>
                        <a:buClr>
                          <a:schemeClr val="lt2"/>
                        </a:buClr>
                        <a:buSzPts val="1400"/>
                        <a:buFont typeface="Quattrocento Sans"/>
                        <a:buChar char="•"/>
                      </a:pPr>
                      <a:r>
                        <a:rPr lang="en-US">
                          <a:solidFill>
                            <a:schemeClr val="lt2"/>
                          </a:solidFill>
                          <a:latin typeface="Quattrocento Sans"/>
                          <a:ea typeface="Quattrocento Sans"/>
                          <a:cs typeface="Quattrocento Sans"/>
                          <a:sym typeface="Quattrocento Sans"/>
                        </a:rPr>
                        <a:t>Accessibility and Reliability</a:t>
                      </a:r>
                      <a:endParaRPr>
                        <a:solidFill>
                          <a:schemeClr val="lt2"/>
                        </a:solidFill>
                        <a:latin typeface="Quattrocento Sans"/>
                        <a:ea typeface="Quattrocento Sans"/>
                        <a:cs typeface="Quattrocento Sans"/>
                        <a:sym typeface="Quattrocento Sans"/>
                      </a:endParaRPr>
                    </a:p>
                  </a:txBody>
                  <a:tcPr marT="45725" marB="45725" marR="4572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
        <p:nvSpPr>
          <p:cNvPr id="114" name="Google Shape;114;p24"/>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2"/>
              </a:buClr>
              <a:buSzPts val="2800"/>
              <a:buFont typeface="Quattrocento Sans"/>
              <a:buNone/>
            </a:pPr>
            <a:r>
              <a:rPr lang="en-US"/>
              <a:t>Business Recovery Score’s Subscores</a:t>
            </a:r>
            <a:endParaRPr/>
          </a:p>
        </p:txBody>
      </p:sp>
      <p:sp>
        <p:nvSpPr>
          <p:cNvPr id="115" name="Google Shape;115;p24"/>
          <p:cNvSpPr txBox="1"/>
          <p:nvPr/>
        </p:nvSpPr>
        <p:spPr>
          <a:xfrm>
            <a:off x="159350" y="4187400"/>
            <a:ext cx="8786100" cy="366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800">
                <a:solidFill>
                  <a:schemeClr val="lt2"/>
                </a:solidFill>
                <a:latin typeface="Quattrocento Sans"/>
                <a:ea typeface="Quattrocento Sans"/>
                <a:cs typeface="Quattrocento Sans"/>
                <a:sym typeface="Quattrocento Sans"/>
              </a:rPr>
              <a:t>Link: </a:t>
            </a:r>
            <a:r>
              <a:rPr b="1" lang="en-US" sz="800">
                <a:solidFill>
                  <a:schemeClr val="lt2"/>
                </a:solidFill>
                <a:uFill>
                  <a:noFill/>
                </a:uFill>
                <a:latin typeface="Quattrocento Sans"/>
                <a:ea typeface="Quattrocento Sans"/>
                <a:cs typeface="Quattrocento Sans"/>
                <a:sym typeface="Quattrocento Sans"/>
                <a:hlinkClick r:id="rId3"/>
              </a:rPr>
              <a:t>https://docs.google.com/document/d/19pAwbk_YNVUBAnlt92PuswFuLOy125q4BIszaF-z8M0</a:t>
            </a:r>
            <a:endParaRPr b="1" sz="800">
              <a:solidFill>
                <a:schemeClr val="lt2"/>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5"/>
          <p:cNvSpPr txBox="1"/>
          <p:nvPr>
            <p:ph type="title"/>
          </p:nvPr>
        </p:nvSpPr>
        <p:spPr>
          <a:xfrm>
            <a:off x="3165231" y="182880"/>
            <a:ext cx="5750100" cy="7326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2"/>
              </a:buClr>
              <a:buSzPts val="2800"/>
              <a:buFont typeface="Quattrocento Sans"/>
              <a:buNone/>
            </a:pPr>
            <a:r>
              <a:rPr b="1" lang="en-US"/>
              <a:t>VRecover’s </a:t>
            </a:r>
            <a:r>
              <a:rPr lang="en-US"/>
              <a:t>Business Value</a:t>
            </a:r>
            <a:endParaRPr/>
          </a:p>
        </p:txBody>
      </p:sp>
      <p:sp>
        <p:nvSpPr>
          <p:cNvPr id="121" name="Google Shape;121;p25"/>
          <p:cNvSpPr txBox="1"/>
          <p:nvPr>
            <p:ph idx="1" type="body"/>
          </p:nvPr>
        </p:nvSpPr>
        <p:spPr>
          <a:xfrm>
            <a:off x="3165225" y="941825"/>
            <a:ext cx="5750100" cy="2028300"/>
          </a:xfrm>
          <a:prstGeom prst="rect">
            <a:avLst/>
          </a:prstGeom>
          <a:noFill/>
          <a:ln>
            <a:noFill/>
          </a:ln>
        </p:spPr>
        <p:txBody>
          <a:bodyPr anchorCtr="0" anchor="t" bIns="0" lIns="0" spcFirstLastPara="1" rIns="0" wrap="square" tIns="0">
            <a:noAutofit/>
          </a:bodyPr>
          <a:lstStyle/>
          <a:p>
            <a:pPr indent="-201168" lvl="0" marL="201168" rtl="0" algn="l">
              <a:lnSpc>
                <a:spcPct val="90000"/>
              </a:lnSpc>
              <a:spcBef>
                <a:spcPts val="1000"/>
              </a:spcBef>
              <a:spcAft>
                <a:spcPts val="0"/>
              </a:spcAft>
              <a:buClr>
                <a:schemeClr val="lt2"/>
              </a:buClr>
              <a:buSzPts val="1800"/>
              <a:buChar char="•"/>
            </a:pPr>
            <a:r>
              <a:rPr b="1" lang="en-US"/>
              <a:t>VRecover</a:t>
            </a:r>
            <a:r>
              <a:rPr lang="en-US"/>
              <a:t> can be deployed by </a:t>
            </a:r>
            <a:r>
              <a:rPr lang="en-US"/>
              <a:t>card issuers like Bank of America.</a:t>
            </a:r>
            <a:endParaRPr/>
          </a:p>
          <a:p>
            <a:pPr indent="-230187" lvl="1" marL="460375" rtl="0" algn="l">
              <a:lnSpc>
                <a:spcPct val="90000"/>
              </a:lnSpc>
              <a:spcBef>
                <a:spcPts val="1000"/>
              </a:spcBef>
              <a:spcAft>
                <a:spcPts val="0"/>
              </a:spcAft>
              <a:buSzPts val="1600"/>
              <a:buChar char="–"/>
            </a:pPr>
            <a:r>
              <a:rPr lang="en-US"/>
              <a:t>Visa will earn services revenue for </a:t>
            </a:r>
            <a:r>
              <a:rPr b="1" lang="en-US"/>
              <a:t>VRecover’s </a:t>
            </a:r>
            <a:r>
              <a:rPr lang="en-US"/>
              <a:t>usage of Visa’s APIs.</a:t>
            </a:r>
            <a:endParaRPr/>
          </a:p>
          <a:p>
            <a:pPr indent="-230187" lvl="1" marL="460375" rtl="0" algn="l">
              <a:lnSpc>
                <a:spcPct val="90000"/>
              </a:lnSpc>
              <a:spcBef>
                <a:spcPts val="1000"/>
              </a:spcBef>
              <a:spcAft>
                <a:spcPts val="0"/>
              </a:spcAft>
              <a:buSzPts val="1600"/>
              <a:buChar char="–"/>
            </a:pPr>
            <a:r>
              <a:rPr lang="en-US"/>
              <a:t>Can be used alongside with the application process for a new Visa card, “Visa’s Pandemic Card” for approved loans to be credited into, encouraging the usage of Visa cards.</a:t>
            </a:r>
            <a:endParaRPr/>
          </a:p>
        </p:txBody>
      </p:sp>
      <p:sp>
        <p:nvSpPr>
          <p:cNvPr id="122" name="Google Shape;122;p25"/>
          <p:cNvSpPr txBox="1"/>
          <p:nvPr>
            <p:ph idx="2" type="subTitle"/>
          </p:nvPr>
        </p:nvSpPr>
        <p:spPr>
          <a:xfrm>
            <a:off x="3165225" y="682750"/>
            <a:ext cx="5750100" cy="391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5"/>
              </a:buClr>
              <a:buSzPts val="1800"/>
              <a:buNone/>
            </a:pPr>
            <a:r>
              <a:rPr lang="en-US"/>
              <a:t>Business Value for Visa</a:t>
            </a:r>
            <a:endParaRPr/>
          </a:p>
        </p:txBody>
      </p:sp>
      <p:sp>
        <p:nvSpPr>
          <p:cNvPr id="123" name="Google Shape;123;p25"/>
          <p:cNvSpPr txBox="1"/>
          <p:nvPr>
            <p:ph idx="2" type="subTitle"/>
          </p:nvPr>
        </p:nvSpPr>
        <p:spPr>
          <a:xfrm>
            <a:off x="3165225" y="3044950"/>
            <a:ext cx="5750100" cy="249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5"/>
              </a:buClr>
              <a:buSzPts val="1800"/>
              <a:buNone/>
            </a:pPr>
            <a:r>
              <a:rPr lang="en-US"/>
              <a:t>Benefits to card issuers</a:t>
            </a:r>
            <a:endParaRPr/>
          </a:p>
        </p:txBody>
      </p:sp>
      <p:sp>
        <p:nvSpPr>
          <p:cNvPr id="124" name="Google Shape;124;p25"/>
          <p:cNvSpPr txBox="1"/>
          <p:nvPr>
            <p:ph idx="1" type="body"/>
          </p:nvPr>
        </p:nvSpPr>
        <p:spPr>
          <a:xfrm>
            <a:off x="3165225" y="3380226"/>
            <a:ext cx="5750100" cy="1268700"/>
          </a:xfrm>
          <a:prstGeom prst="rect">
            <a:avLst/>
          </a:prstGeom>
          <a:noFill/>
          <a:ln>
            <a:noFill/>
          </a:ln>
        </p:spPr>
        <p:txBody>
          <a:bodyPr anchorCtr="0" anchor="t" bIns="0" lIns="0" spcFirstLastPara="1" rIns="0" wrap="square" tIns="0">
            <a:noAutofit/>
          </a:bodyPr>
          <a:lstStyle/>
          <a:p>
            <a:pPr indent="-201168" lvl="0" marL="201168" rtl="0" algn="l">
              <a:lnSpc>
                <a:spcPct val="90000"/>
              </a:lnSpc>
              <a:spcBef>
                <a:spcPts val="1000"/>
              </a:spcBef>
              <a:spcAft>
                <a:spcPts val="0"/>
              </a:spcAft>
              <a:buClr>
                <a:schemeClr val="lt2"/>
              </a:buClr>
              <a:buSzPts val="1800"/>
              <a:buChar char="•"/>
            </a:pPr>
            <a:r>
              <a:rPr b="1" lang="en-US"/>
              <a:t>VRecover</a:t>
            </a:r>
            <a:r>
              <a:rPr lang="en-US"/>
              <a:t> provides c</a:t>
            </a:r>
            <a:r>
              <a:rPr lang="en-US"/>
              <a:t>ard issuers like Bank of America </a:t>
            </a:r>
            <a:r>
              <a:rPr lang="en-US"/>
              <a:t>more visibility to loan applicants’ information like:</a:t>
            </a:r>
            <a:endParaRPr sz="1800"/>
          </a:p>
          <a:p>
            <a:pPr indent="-242887" lvl="1" marL="460375" rtl="0" algn="l">
              <a:lnSpc>
                <a:spcPct val="90000"/>
              </a:lnSpc>
              <a:spcBef>
                <a:spcPts val="400"/>
              </a:spcBef>
              <a:spcAft>
                <a:spcPts val="0"/>
              </a:spcAft>
              <a:buSzPts val="1800"/>
              <a:buChar char="–"/>
            </a:pPr>
            <a:r>
              <a:rPr lang="en-US" sz="1800"/>
              <a:t>Business Recovery Score</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2"/>
              </a:buClr>
              <a:buSzPts val="2800"/>
              <a:buFont typeface="Quattrocento Sans"/>
              <a:buNone/>
            </a:pPr>
            <a:r>
              <a:rPr lang="en-US"/>
              <a:t>Leveraging Visa APIs</a:t>
            </a:r>
            <a:endParaRPr/>
          </a:p>
        </p:txBody>
      </p:sp>
      <p:sp>
        <p:nvSpPr>
          <p:cNvPr id="130" name="Google Shape;130;p26"/>
          <p:cNvSpPr txBox="1"/>
          <p:nvPr>
            <p:ph idx="1" type="body"/>
          </p:nvPr>
        </p:nvSpPr>
        <p:spPr>
          <a:xfrm>
            <a:off x="228600" y="1399032"/>
            <a:ext cx="4114800" cy="2001600"/>
          </a:xfrm>
          <a:prstGeom prst="rect">
            <a:avLst/>
          </a:prstGeom>
          <a:noFill/>
          <a:ln>
            <a:noFill/>
          </a:ln>
        </p:spPr>
        <p:txBody>
          <a:bodyPr anchorCtr="0" anchor="t" bIns="0" lIns="0" spcFirstLastPara="1" rIns="0" wrap="square" tIns="0">
            <a:noAutofit/>
          </a:bodyPr>
          <a:lstStyle/>
          <a:p>
            <a:pPr indent="-201168" lvl="0" marL="201168" rtl="0" algn="l">
              <a:lnSpc>
                <a:spcPct val="90000"/>
              </a:lnSpc>
              <a:spcBef>
                <a:spcPts val="0"/>
              </a:spcBef>
              <a:spcAft>
                <a:spcPts val="0"/>
              </a:spcAft>
              <a:buClr>
                <a:schemeClr val="lt2"/>
              </a:buClr>
              <a:buSzPts val="1800"/>
              <a:buChar char="•"/>
            </a:pPr>
            <a:r>
              <a:rPr lang="en-US"/>
              <a:t>Merchant Verification during account registration</a:t>
            </a:r>
            <a:endParaRPr/>
          </a:p>
          <a:p>
            <a:pPr indent="-201168" lvl="0" marL="201168" rtl="0" algn="l">
              <a:lnSpc>
                <a:spcPct val="90000"/>
              </a:lnSpc>
              <a:spcBef>
                <a:spcPts val="1000"/>
              </a:spcBef>
              <a:spcAft>
                <a:spcPts val="0"/>
              </a:spcAft>
              <a:buClr>
                <a:schemeClr val="lt2"/>
              </a:buClr>
              <a:buSzPts val="1800"/>
              <a:buChar char="•"/>
            </a:pPr>
            <a:r>
              <a:rPr lang="en-US"/>
              <a:t>Provides number of contactless payment methods available at the merchant store.</a:t>
            </a:r>
            <a:endParaRPr/>
          </a:p>
          <a:p>
            <a:pPr indent="-201168" lvl="0" marL="201168" rtl="0" algn="l">
              <a:lnSpc>
                <a:spcPct val="90000"/>
              </a:lnSpc>
              <a:spcBef>
                <a:spcPts val="1000"/>
              </a:spcBef>
              <a:spcAft>
                <a:spcPts val="0"/>
              </a:spcAft>
              <a:buClr>
                <a:schemeClr val="lt2"/>
              </a:buClr>
              <a:buSzPts val="1800"/>
              <a:buChar char="•"/>
            </a:pPr>
            <a:r>
              <a:rPr lang="en-US"/>
              <a:t>Gives POS recency range to indicate whether the store is open.</a:t>
            </a:r>
            <a:endParaRPr/>
          </a:p>
          <a:p>
            <a:pPr indent="-201168" lvl="0" marL="201168" rtl="0" algn="l">
              <a:lnSpc>
                <a:spcPct val="90000"/>
              </a:lnSpc>
              <a:spcBef>
                <a:spcPts val="1000"/>
              </a:spcBef>
              <a:spcAft>
                <a:spcPts val="0"/>
              </a:spcAft>
              <a:buClr>
                <a:schemeClr val="lt2"/>
              </a:buClr>
              <a:buSzPts val="1800"/>
              <a:buChar char="•"/>
            </a:pPr>
            <a:r>
              <a:rPr lang="en-US"/>
              <a:t>In case of restricted transportation and broken supply chain, helps to locate local suppliers and provide their details</a:t>
            </a:r>
            <a:endParaRPr/>
          </a:p>
        </p:txBody>
      </p:sp>
      <p:sp>
        <p:nvSpPr>
          <p:cNvPr id="131" name="Google Shape;131;p26"/>
          <p:cNvSpPr txBox="1"/>
          <p:nvPr>
            <p:ph idx="2" type="body"/>
          </p:nvPr>
        </p:nvSpPr>
        <p:spPr>
          <a:xfrm>
            <a:off x="4800600" y="1399032"/>
            <a:ext cx="4114800" cy="876000"/>
          </a:xfrm>
          <a:prstGeom prst="rect">
            <a:avLst/>
          </a:prstGeom>
          <a:noFill/>
          <a:ln>
            <a:noFill/>
          </a:ln>
        </p:spPr>
        <p:txBody>
          <a:bodyPr anchorCtr="0" anchor="t" bIns="0" lIns="0" spcFirstLastPara="1" rIns="0" wrap="square" tIns="0">
            <a:noAutofit/>
          </a:bodyPr>
          <a:lstStyle/>
          <a:p>
            <a:pPr indent="-201168" lvl="0" marL="201168" rtl="0" algn="l">
              <a:lnSpc>
                <a:spcPct val="90000"/>
              </a:lnSpc>
              <a:spcBef>
                <a:spcPts val="0"/>
              </a:spcBef>
              <a:spcAft>
                <a:spcPts val="0"/>
              </a:spcAft>
              <a:buClr>
                <a:schemeClr val="lt2"/>
              </a:buClr>
              <a:buSzPts val="1800"/>
              <a:buChar char="•"/>
            </a:pPr>
            <a:r>
              <a:rPr lang="en-US"/>
              <a:t>Provides Benchmark for merchant in his category code.</a:t>
            </a:r>
            <a:endParaRPr/>
          </a:p>
          <a:p>
            <a:pPr indent="0" lvl="0" marL="201168" rtl="0" algn="l">
              <a:lnSpc>
                <a:spcPct val="90000"/>
              </a:lnSpc>
              <a:spcBef>
                <a:spcPts val="0"/>
              </a:spcBef>
              <a:spcAft>
                <a:spcPts val="0"/>
              </a:spcAft>
              <a:buNone/>
            </a:pPr>
            <a:r>
              <a:t/>
            </a:r>
            <a:endParaRPr/>
          </a:p>
          <a:p>
            <a:pPr indent="-201168" lvl="0" marL="201168" rtl="0" algn="l">
              <a:lnSpc>
                <a:spcPct val="90000"/>
              </a:lnSpc>
              <a:spcBef>
                <a:spcPts val="0"/>
              </a:spcBef>
              <a:spcAft>
                <a:spcPts val="0"/>
              </a:spcAft>
              <a:buSzPts val="1800"/>
              <a:buChar char="•"/>
            </a:pPr>
            <a:r>
              <a:rPr lang="en-US"/>
              <a:t>Provides data for different geographies for each merchant category to analyse their performance.</a:t>
            </a:r>
            <a:endParaRPr/>
          </a:p>
        </p:txBody>
      </p:sp>
      <p:sp>
        <p:nvSpPr>
          <p:cNvPr id="132" name="Google Shape;132;p26"/>
          <p:cNvSpPr txBox="1"/>
          <p:nvPr>
            <p:ph idx="3" type="body"/>
          </p:nvPr>
        </p:nvSpPr>
        <p:spPr>
          <a:xfrm>
            <a:off x="228600" y="987552"/>
            <a:ext cx="4114800" cy="249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5"/>
              </a:buClr>
              <a:buSzPts val="1800"/>
              <a:buNone/>
            </a:pPr>
            <a:r>
              <a:rPr b="1" lang="en-US">
                <a:solidFill>
                  <a:srgbClr val="EF8400"/>
                </a:solidFill>
                <a:latin typeface="Arial"/>
                <a:ea typeface="Arial"/>
                <a:cs typeface="Arial"/>
                <a:sym typeface="Arial"/>
              </a:rPr>
              <a:t>Merchant Locator API</a:t>
            </a:r>
            <a:endParaRPr b="1">
              <a:solidFill>
                <a:srgbClr val="EF8400"/>
              </a:solidFill>
              <a:latin typeface="Arial"/>
              <a:ea typeface="Arial"/>
              <a:cs typeface="Arial"/>
              <a:sym typeface="Arial"/>
            </a:endParaRPr>
          </a:p>
          <a:p>
            <a:pPr indent="0" lvl="0" marL="0" rtl="0" algn="l">
              <a:lnSpc>
                <a:spcPct val="90000"/>
              </a:lnSpc>
              <a:spcBef>
                <a:spcPts val="0"/>
              </a:spcBef>
              <a:spcAft>
                <a:spcPts val="0"/>
              </a:spcAft>
              <a:buClr>
                <a:schemeClr val="accent5"/>
              </a:buClr>
              <a:buSzPts val="1800"/>
              <a:buNone/>
            </a:pPr>
            <a:r>
              <a:t/>
            </a:r>
            <a:endParaRPr/>
          </a:p>
        </p:txBody>
      </p:sp>
      <p:sp>
        <p:nvSpPr>
          <p:cNvPr id="133" name="Google Shape;133;p26"/>
          <p:cNvSpPr txBox="1"/>
          <p:nvPr>
            <p:ph idx="4" type="body"/>
          </p:nvPr>
        </p:nvSpPr>
        <p:spPr>
          <a:xfrm>
            <a:off x="4800600" y="987552"/>
            <a:ext cx="4114800" cy="249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800"/>
              <a:buNone/>
            </a:pPr>
            <a:r>
              <a:rPr b="1" lang="en-US">
                <a:solidFill>
                  <a:srgbClr val="EF8400"/>
                </a:solidFill>
                <a:latin typeface="Arial"/>
                <a:ea typeface="Arial"/>
                <a:cs typeface="Arial"/>
                <a:sym typeface="Arial"/>
              </a:rPr>
              <a:t>Merchant Measurement API</a:t>
            </a:r>
            <a:endParaRPr b="1">
              <a:solidFill>
                <a:srgbClr val="EF8400"/>
              </a:solidFill>
              <a:latin typeface="Arial"/>
              <a:ea typeface="Arial"/>
              <a:cs typeface="Arial"/>
              <a:sym typeface="Arial"/>
            </a:endParaRPr>
          </a:p>
          <a:p>
            <a:pPr indent="0" lvl="0" marL="0" rtl="0" algn="l">
              <a:lnSpc>
                <a:spcPct val="90000"/>
              </a:lnSpc>
              <a:spcBef>
                <a:spcPts val="0"/>
              </a:spcBef>
              <a:spcAft>
                <a:spcPts val="0"/>
              </a:spcAft>
              <a:buClr>
                <a:schemeClr val="accent5"/>
              </a:buClr>
              <a:buSzPts val="1800"/>
              <a:buNone/>
            </a:pPr>
            <a:r>
              <a:t/>
            </a:r>
            <a:endParaRPr b="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228600" y="182880"/>
            <a:ext cx="8686800" cy="36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2800"/>
              <a:buFont typeface="Quattrocento Sans"/>
              <a:buNone/>
            </a:pPr>
            <a:r>
              <a:rPr lang="en-US"/>
              <a:t>Technology stack used to build our solution</a:t>
            </a:r>
            <a:endParaRPr/>
          </a:p>
          <a:p>
            <a:pPr indent="0" lvl="0" marL="0" rtl="0" algn="l">
              <a:spcBef>
                <a:spcPts val="0"/>
              </a:spcBef>
              <a:spcAft>
                <a:spcPts val="0"/>
              </a:spcAft>
              <a:buNone/>
            </a:pPr>
            <a:r>
              <a:t/>
            </a:r>
            <a:endParaRPr/>
          </a:p>
        </p:txBody>
      </p:sp>
      <p:sp>
        <p:nvSpPr>
          <p:cNvPr id="139" name="Google Shape;139;p27"/>
          <p:cNvSpPr txBox="1"/>
          <p:nvPr>
            <p:ph idx="1" type="body"/>
          </p:nvPr>
        </p:nvSpPr>
        <p:spPr>
          <a:xfrm>
            <a:off x="228600" y="681677"/>
            <a:ext cx="8686800" cy="38793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a:t>
            </a:r>
            <a:endParaRPr/>
          </a:p>
        </p:txBody>
      </p:sp>
      <p:graphicFrame>
        <p:nvGraphicFramePr>
          <p:cNvPr id="140" name="Google Shape;140;p27"/>
          <p:cNvGraphicFramePr/>
          <p:nvPr/>
        </p:nvGraphicFramePr>
        <p:xfrm>
          <a:off x="228600" y="759250"/>
          <a:ext cx="3000000" cy="3000000"/>
        </p:xfrm>
        <a:graphic>
          <a:graphicData uri="http://schemas.openxmlformats.org/drawingml/2006/table">
            <a:tbl>
              <a:tblPr>
                <a:noFill/>
                <a:tableStyleId>{6DDD82F6-5764-41F7-A748-E7848C989C8F}</a:tableStyleId>
              </a:tblPr>
              <a:tblGrid>
                <a:gridCol w="2171700"/>
                <a:gridCol w="2171700"/>
                <a:gridCol w="2171700"/>
                <a:gridCol w="2171700"/>
              </a:tblGrid>
              <a:tr h="892275">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r>
              <a:tr h="2987025">
                <a:tc>
                  <a:txBody>
                    <a:bodyPr/>
                    <a:lstStyle/>
                    <a:p>
                      <a:pPr indent="-317500" lvl="0" marL="457200" rtl="0" algn="l">
                        <a:spcBef>
                          <a:spcPts val="0"/>
                        </a:spcBef>
                        <a:spcAft>
                          <a:spcPts val="0"/>
                        </a:spcAft>
                        <a:buSzPts val="1400"/>
                        <a:buChar char="●"/>
                      </a:pPr>
                      <a:r>
                        <a:rPr lang="en-US" sz="1800">
                          <a:solidFill>
                            <a:schemeClr val="lt2"/>
                          </a:solidFill>
                          <a:latin typeface="Quattrocento Sans"/>
                          <a:ea typeface="Quattrocento Sans"/>
                          <a:cs typeface="Quattrocento Sans"/>
                          <a:sym typeface="Quattrocento Sans"/>
                        </a:rPr>
                        <a:t>Build Progressive Web Apps</a:t>
                      </a:r>
                      <a:endParaRPr sz="1800">
                        <a:solidFill>
                          <a:schemeClr val="lt2"/>
                        </a:solidFill>
                        <a:latin typeface="Quattrocento Sans"/>
                        <a:ea typeface="Quattrocento Sans"/>
                        <a:cs typeface="Quattrocento Sans"/>
                        <a:sym typeface="Quattrocento Sans"/>
                      </a:endParaRPr>
                    </a:p>
                    <a:p>
                      <a:pPr indent="-342900" lvl="0" marL="457200" rtl="0" algn="l">
                        <a:spcBef>
                          <a:spcPts val="0"/>
                        </a:spcBef>
                        <a:spcAft>
                          <a:spcPts val="0"/>
                        </a:spcAft>
                        <a:buClr>
                          <a:schemeClr val="lt2"/>
                        </a:buClr>
                        <a:buSzPts val="1800"/>
                        <a:buFont typeface="Quattrocento Sans"/>
                        <a:buChar char="●"/>
                      </a:pPr>
                      <a:r>
                        <a:rPr lang="en-US" sz="1800">
                          <a:solidFill>
                            <a:schemeClr val="lt2"/>
                          </a:solidFill>
                          <a:latin typeface="Quattrocento Sans"/>
                          <a:ea typeface="Quattrocento Sans"/>
                          <a:cs typeface="Quattrocento Sans"/>
                          <a:sym typeface="Quattrocento Sans"/>
                        </a:rPr>
                        <a:t>App can be natively installed across all major platforms</a:t>
                      </a:r>
                      <a:endParaRPr sz="1800">
                        <a:solidFill>
                          <a:schemeClr val="lt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lt2"/>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US" sz="1800">
                          <a:solidFill>
                            <a:schemeClr val="lt2"/>
                          </a:solidFill>
                          <a:latin typeface="Quattrocento Sans"/>
                          <a:ea typeface="Quattrocento Sans"/>
                          <a:cs typeface="Quattrocento Sans"/>
                          <a:sym typeface="Quattrocento Sans"/>
                        </a:rPr>
                        <a:t>For API, Used as Serverless function</a:t>
                      </a:r>
                      <a:endParaRPr sz="1800">
                        <a:solidFill>
                          <a:schemeClr val="lt2"/>
                        </a:solidFill>
                        <a:latin typeface="Quattrocento Sans"/>
                        <a:ea typeface="Quattrocento Sans"/>
                        <a:cs typeface="Quattrocento Sans"/>
                        <a:sym typeface="Quattrocento Sans"/>
                      </a:endParaRPr>
                    </a:p>
                    <a:p>
                      <a:pPr indent="-342900" lvl="0" marL="457200" rtl="0" algn="l">
                        <a:spcBef>
                          <a:spcPts val="0"/>
                        </a:spcBef>
                        <a:spcAft>
                          <a:spcPts val="0"/>
                        </a:spcAft>
                        <a:buClr>
                          <a:schemeClr val="lt2"/>
                        </a:buClr>
                        <a:buSzPts val="1800"/>
                        <a:buFont typeface="Quattrocento Sans"/>
                        <a:buChar char="●"/>
                      </a:pPr>
                      <a:r>
                        <a:rPr lang="en-US" sz="1800">
                          <a:solidFill>
                            <a:schemeClr val="lt2"/>
                          </a:solidFill>
                          <a:latin typeface="Quattrocento Sans"/>
                          <a:ea typeface="Quattrocento Sans"/>
                          <a:cs typeface="Quattrocento Sans"/>
                          <a:sym typeface="Quattrocento Sans"/>
                        </a:rPr>
                        <a:t>Serverless functions are hosted on Vercel</a:t>
                      </a:r>
                      <a:endParaRPr sz="1800">
                        <a:solidFill>
                          <a:schemeClr val="lt2"/>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tcPr>
                </a:tc>
                <a:tc>
                  <a:txBody>
                    <a:bodyPr/>
                    <a:lstStyle/>
                    <a:p>
                      <a:pPr indent="-342900" lvl="0" marL="457200" rtl="0" algn="l">
                        <a:spcBef>
                          <a:spcPts val="0"/>
                        </a:spcBef>
                        <a:spcAft>
                          <a:spcPts val="0"/>
                        </a:spcAft>
                        <a:buClr>
                          <a:schemeClr val="lt2"/>
                        </a:buClr>
                        <a:buSzPts val="1800"/>
                        <a:buFont typeface="Quattrocento Sans"/>
                        <a:buChar char="●"/>
                      </a:pPr>
                      <a:r>
                        <a:rPr lang="en-US" sz="1800">
                          <a:solidFill>
                            <a:schemeClr val="lt2"/>
                          </a:solidFill>
                          <a:latin typeface="Quattrocento Sans"/>
                          <a:ea typeface="Quattrocento Sans"/>
                          <a:cs typeface="Quattrocento Sans"/>
                          <a:sym typeface="Quattrocento Sans"/>
                        </a:rPr>
                        <a:t>Managing user </a:t>
                      </a:r>
                      <a:r>
                        <a:rPr lang="en-US" sz="1800">
                          <a:solidFill>
                            <a:schemeClr val="lt2"/>
                          </a:solidFill>
                          <a:latin typeface="Quattrocento Sans"/>
                          <a:ea typeface="Quattrocento Sans"/>
                          <a:cs typeface="Quattrocento Sans"/>
                          <a:sym typeface="Quattrocento Sans"/>
                        </a:rPr>
                        <a:t>Authentication</a:t>
                      </a:r>
                      <a:endParaRPr sz="1800">
                        <a:solidFill>
                          <a:schemeClr val="lt2"/>
                        </a:solidFill>
                        <a:latin typeface="Quattrocento Sans"/>
                        <a:ea typeface="Quattrocento Sans"/>
                        <a:cs typeface="Quattrocento Sans"/>
                        <a:sym typeface="Quattrocento Sans"/>
                      </a:endParaRPr>
                    </a:p>
                    <a:p>
                      <a:pPr indent="-342900" lvl="0" marL="457200" rtl="0" algn="l">
                        <a:spcBef>
                          <a:spcPts val="0"/>
                        </a:spcBef>
                        <a:spcAft>
                          <a:spcPts val="0"/>
                        </a:spcAft>
                        <a:buClr>
                          <a:schemeClr val="lt2"/>
                        </a:buClr>
                        <a:buSzPts val="1800"/>
                        <a:buFont typeface="Quattrocento Sans"/>
                        <a:buChar char="●"/>
                      </a:pPr>
                      <a:r>
                        <a:rPr lang="en-US" sz="1800">
                          <a:solidFill>
                            <a:schemeClr val="lt2"/>
                          </a:solidFill>
                          <a:latin typeface="Quattrocento Sans"/>
                          <a:ea typeface="Quattrocento Sans"/>
                          <a:cs typeface="Quattrocento Sans"/>
                          <a:sym typeface="Quattrocento Sans"/>
                        </a:rPr>
                        <a:t>Used Firestore as NoSQL Database</a:t>
                      </a:r>
                      <a:endParaRPr sz="1800">
                        <a:solidFill>
                          <a:schemeClr val="lt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342900" lvl="0" marL="457200" rtl="0" algn="l">
                        <a:spcBef>
                          <a:spcPts val="0"/>
                        </a:spcBef>
                        <a:spcAft>
                          <a:spcPts val="0"/>
                        </a:spcAft>
                        <a:buClr>
                          <a:srgbClr val="666666"/>
                        </a:buClr>
                        <a:buSzPts val="1800"/>
                        <a:buFont typeface="Quattrocento Sans"/>
                        <a:buChar char="●"/>
                      </a:pPr>
                      <a:r>
                        <a:rPr lang="en-US" sz="1800">
                          <a:solidFill>
                            <a:srgbClr val="666666"/>
                          </a:solidFill>
                          <a:latin typeface="Quattrocento Sans"/>
                          <a:ea typeface="Quattrocento Sans"/>
                          <a:cs typeface="Quattrocento Sans"/>
                          <a:sym typeface="Quattrocento Sans"/>
                        </a:rPr>
                        <a:t>The SPA and </a:t>
                      </a:r>
                      <a:r>
                        <a:rPr lang="en-US" sz="1800">
                          <a:solidFill>
                            <a:srgbClr val="666666"/>
                          </a:solidFill>
                          <a:latin typeface="Quattrocento Sans"/>
                          <a:ea typeface="Quattrocento Sans"/>
                          <a:cs typeface="Quattrocento Sans"/>
                          <a:sym typeface="Quattrocento Sans"/>
                        </a:rPr>
                        <a:t>Serverless</a:t>
                      </a:r>
                      <a:r>
                        <a:rPr lang="en-US" sz="1800">
                          <a:solidFill>
                            <a:srgbClr val="666666"/>
                          </a:solidFill>
                          <a:latin typeface="Quattrocento Sans"/>
                          <a:ea typeface="Quattrocento Sans"/>
                          <a:cs typeface="Quattrocento Sans"/>
                          <a:sym typeface="Quattrocento Sans"/>
                        </a:rPr>
                        <a:t> functions are deployed using Vercel</a:t>
                      </a:r>
                      <a:endParaRPr sz="1800">
                        <a:solidFill>
                          <a:srgbClr val="666666"/>
                        </a:solidFill>
                        <a:latin typeface="Quattrocento Sans"/>
                        <a:ea typeface="Quattrocento Sans"/>
                        <a:cs typeface="Quattrocento Sans"/>
                        <a:sym typeface="Quattrocento Sans"/>
                      </a:endParaRPr>
                    </a:p>
                    <a:p>
                      <a:pPr indent="-342900" lvl="0" marL="457200" rtl="0" algn="l">
                        <a:spcBef>
                          <a:spcPts val="0"/>
                        </a:spcBef>
                        <a:spcAft>
                          <a:spcPts val="0"/>
                        </a:spcAft>
                        <a:buClr>
                          <a:srgbClr val="666666"/>
                        </a:buClr>
                        <a:buSzPts val="1800"/>
                        <a:buFont typeface="Quattrocento Sans"/>
                        <a:buChar char="●"/>
                      </a:pPr>
                      <a:r>
                        <a:rPr lang="en-US" sz="1800">
                          <a:solidFill>
                            <a:srgbClr val="666666"/>
                          </a:solidFill>
                          <a:latin typeface="Quattrocento Sans"/>
                          <a:ea typeface="Quattrocento Sans"/>
                          <a:cs typeface="Quattrocento Sans"/>
                          <a:sym typeface="Quattrocento Sans"/>
                        </a:rPr>
                        <a:t>CI/CD integrated with git repository for easy deployment</a:t>
                      </a:r>
                      <a:endParaRPr sz="1800">
                        <a:solidFill>
                          <a:srgbClr val="666666"/>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41" name="Google Shape;141;p27"/>
          <p:cNvPicPr preferRelativeResize="0"/>
          <p:nvPr/>
        </p:nvPicPr>
        <p:blipFill>
          <a:blip r:embed="rId3">
            <a:alphaModFix/>
          </a:blip>
          <a:stretch>
            <a:fillRect/>
          </a:stretch>
        </p:blipFill>
        <p:spPr>
          <a:xfrm>
            <a:off x="7117275" y="927612"/>
            <a:ext cx="1463125" cy="530959"/>
          </a:xfrm>
          <a:prstGeom prst="rect">
            <a:avLst/>
          </a:prstGeom>
          <a:noFill/>
          <a:ln>
            <a:noFill/>
          </a:ln>
        </p:spPr>
      </p:pic>
      <p:pic>
        <p:nvPicPr>
          <p:cNvPr id="142" name="Google Shape;142;p27"/>
          <p:cNvPicPr preferRelativeResize="0"/>
          <p:nvPr/>
        </p:nvPicPr>
        <p:blipFill>
          <a:blip r:embed="rId4">
            <a:alphaModFix/>
          </a:blip>
          <a:stretch>
            <a:fillRect/>
          </a:stretch>
        </p:blipFill>
        <p:spPr>
          <a:xfrm>
            <a:off x="389575" y="795188"/>
            <a:ext cx="1705292" cy="795800"/>
          </a:xfrm>
          <a:prstGeom prst="rect">
            <a:avLst/>
          </a:prstGeom>
          <a:noFill/>
          <a:ln>
            <a:noFill/>
          </a:ln>
        </p:spPr>
      </p:pic>
      <p:pic>
        <p:nvPicPr>
          <p:cNvPr id="143" name="Google Shape;143;p27"/>
          <p:cNvPicPr preferRelativeResize="0"/>
          <p:nvPr/>
        </p:nvPicPr>
        <p:blipFill>
          <a:blip r:embed="rId5">
            <a:alphaModFix/>
          </a:blip>
          <a:stretch>
            <a:fillRect/>
          </a:stretch>
        </p:blipFill>
        <p:spPr>
          <a:xfrm>
            <a:off x="4709300" y="843425"/>
            <a:ext cx="2034406" cy="699325"/>
          </a:xfrm>
          <a:prstGeom prst="rect">
            <a:avLst/>
          </a:prstGeom>
          <a:noFill/>
          <a:ln>
            <a:noFill/>
          </a:ln>
        </p:spPr>
      </p:pic>
      <p:pic>
        <p:nvPicPr>
          <p:cNvPr id="144" name="Google Shape;144;p27"/>
          <p:cNvPicPr preferRelativeResize="0"/>
          <p:nvPr/>
        </p:nvPicPr>
        <p:blipFill>
          <a:blip r:embed="rId6">
            <a:alphaModFix/>
          </a:blip>
          <a:stretch>
            <a:fillRect/>
          </a:stretch>
        </p:blipFill>
        <p:spPr>
          <a:xfrm>
            <a:off x="2738425" y="639686"/>
            <a:ext cx="1475734" cy="1106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ph type="ctrTitle"/>
          </p:nvPr>
        </p:nvSpPr>
        <p:spPr>
          <a:xfrm>
            <a:off x="228600" y="140283"/>
            <a:ext cx="8686800" cy="10464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4000"/>
              <a:buFont typeface="Quattrocento Sans"/>
              <a:buNone/>
            </a:pPr>
            <a:r>
              <a:rPr lang="en-US"/>
              <a:t>Demo</a:t>
            </a:r>
            <a:endParaRPr/>
          </a:p>
        </p:txBody>
      </p:sp>
      <p:pic>
        <p:nvPicPr>
          <p:cNvPr id="150" name="Google Shape;150;p28" title="Hackathon_Final_Demo_1.mp4">
            <a:hlinkClick r:id="rId3"/>
          </p:cNvPr>
          <p:cNvPicPr preferRelativeResize="0"/>
          <p:nvPr/>
        </p:nvPicPr>
        <p:blipFill>
          <a:blip r:embed="rId4">
            <a:alphaModFix/>
          </a:blip>
          <a:stretch>
            <a:fillRect/>
          </a:stretch>
        </p:blipFill>
        <p:spPr>
          <a:xfrm>
            <a:off x="228600" y="1186675"/>
            <a:ext cx="87249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9"/>
          <p:cNvSpPr txBox="1"/>
          <p:nvPr>
            <p:ph type="title"/>
          </p:nvPr>
        </p:nvSpPr>
        <p:spPr>
          <a:xfrm>
            <a:off x="228600" y="135130"/>
            <a:ext cx="8686800" cy="36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2"/>
              </a:buClr>
              <a:buSzPts val="2800"/>
              <a:buFont typeface="Quattrocento Sans"/>
              <a:buNone/>
            </a:pPr>
            <a:r>
              <a:rPr lang="en-US"/>
              <a:t>Challenges</a:t>
            </a:r>
            <a:r>
              <a:rPr b="1" lang="en-US">
                <a:solidFill>
                  <a:srgbClr val="1155CC"/>
                </a:solidFill>
                <a:latin typeface="Arial Rounded"/>
                <a:ea typeface="Arial Rounded"/>
                <a:cs typeface="Arial Rounded"/>
                <a:sym typeface="Arial Rounded"/>
              </a:rPr>
              <a:t> </a:t>
            </a:r>
            <a:r>
              <a:rPr lang="en-US"/>
              <a:t>faced &amp; How we overcame them</a:t>
            </a:r>
            <a:endParaRPr b="1">
              <a:solidFill>
                <a:srgbClr val="1155CC"/>
              </a:solidFill>
              <a:latin typeface="Arial Rounded"/>
              <a:ea typeface="Arial Rounded"/>
              <a:cs typeface="Arial Rounded"/>
              <a:sym typeface="Arial Rounded"/>
            </a:endParaRPr>
          </a:p>
          <a:p>
            <a:pPr indent="0" lvl="0" marL="0" rtl="0" algn="l">
              <a:lnSpc>
                <a:spcPct val="85000"/>
              </a:lnSpc>
              <a:spcBef>
                <a:spcPts val="0"/>
              </a:spcBef>
              <a:spcAft>
                <a:spcPts val="0"/>
              </a:spcAft>
              <a:buClr>
                <a:schemeClr val="dk2"/>
              </a:buClr>
              <a:buSzPts val="2800"/>
              <a:buFont typeface="Quattrocento Sans"/>
              <a:buNone/>
            </a:pPr>
            <a:r>
              <a:t/>
            </a:r>
            <a:endParaRPr/>
          </a:p>
        </p:txBody>
      </p:sp>
      <p:sp>
        <p:nvSpPr>
          <p:cNvPr id="156" name="Google Shape;156;p29"/>
          <p:cNvSpPr txBox="1"/>
          <p:nvPr>
            <p:ph idx="1" type="body"/>
          </p:nvPr>
        </p:nvSpPr>
        <p:spPr>
          <a:xfrm>
            <a:off x="228600" y="1136650"/>
            <a:ext cx="5409900" cy="1278000"/>
          </a:xfrm>
          <a:prstGeom prst="rect">
            <a:avLst/>
          </a:prstGeom>
          <a:noFill/>
          <a:ln>
            <a:noFill/>
          </a:ln>
        </p:spPr>
        <p:txBody>
          <a:bodyPr anchorCtr="0" anchor="t" bIns="0" lIns="0" spcFirstLastPara="1" rIns="0" wrap="square" tIns="0">
            <a:noAutofit/>
          </a:bodyPr>
          <a:lstStyle/>
          <a:p>
            <a:pPr indent="-201168" lvl="0" marL="201168" rtl="0" algn="l">
              <a:spcBef>
                <a:spcPts val="0"/>
              </a:spcBef>
              <a:spcAft>
                <a:spcPts val="0"/>
              </a:spcAft>
              <a:buSzPts val="1800"/>
              <a:buChar char="•"/>
            </a:pPr>
            <a:r>
              <a:rPr lang="en-US"/>
              <a:t>Time management as the team was across multiple time zones.</a:t>
            </a:r>
            <a:endParaRPr/>
          </a:p>
          <a:p>
            <a:pPr indent="0" lvl="0" marL="201168" rtl="0" algn="l">
              <a:spcBef>
                <a:spcPts val="0"/>
              </a:spcBef>
              <a:spcAft>
                <a:spcPts val="0"/>
              </a:spcAft>
              <a:buNone/>
            </a:pPr>
            <a:r>
              <a:t/>
            </a:r>
            <a:endParaRPr/>
          </a:p>
          <a:p>
            <a:pPr indent="-201168" lvl="0" marL="201168" marR="0" rtl="0" algn="l">
              <a:lnSpc>
                <a:spcPct val="90000"/>
              </a:lnSpc>
              <a:spcBef>
                <a:spcPts val="0"/>
              </a:spcBef>
              <a:spcAft>
                <a:spcPts val="0"/>
              </a:spcAft>
              <a:buSzPts val="1800"/>
              <a:buChar char="•"/>
            </a:pPr>
            <a:r>
              <a:rPr lang="en-US"/>
              <a:t>Difficulty in adapting to virtual collaboration.</a:t>
            </a:r>
            <a:endParaRPr/>
          </a:p>
          <a:p>
            <a:pPr indent="0" lvl="0" marL="0" marR="0" rtl="0" algn="l">
              <a:lnSpc>
                <a:spcPct val="90000"/>
              </a:lnSpc>
              <a:spcBef>
                <a:spcPts val="0"/>
              </a:spcBef>
              <a:spcAft>
                <a:spcPts val="0"/>
              </a:spcAft>
              <a:buNone/>
            </a:pPr>
            <a:r>
              <a:t/>
            </a:r>
            <a:endParaRPr/>
          </a:p>
        </p:txBody>
      </p:sp>
      <p:sp>
        <p:nvSpPr>
          <p:cNvPr id="157" name="Google Shape;157;p29"/>
          <p:cNvSpPr txBox="1"/>
          <p:nvPr/>
        </p:nvSpPr>
        <p:spPr>
          <a:xfrm>
            <a:off x="228600" y="617350"/>
            <a:ext cx="1876500" cy="366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accent5"/>
                </a:solidFill>
                <a:latin typeface="Quattrocento Sans"/>
                <a:ea typeface="Quattrocento Sans"/>
                <a:cs typeface="Quattrocento Sans"/>
                <a:sym typeface="Quattrocento Sans"/>
              </a:rPr>
              <a:t>Challenges:</a:t>
            </a:r>
            <a:endParaRPr sz="1800">
              <a:solidFill>
                <a:schemeClr val="accent5"/>
              </a:solidFill>
              <a:latin typeface="Quattrocento Sans"/>
              <a:ea typeface="Quattrocento Sans"/>
              <a:cs typeface="Quattrocento Sans"/>
              <a:sym typeface="Quattrocento Sans"/>
            </a:endParaRPr>
          </a:p>
        </p:txBody>
      </p:sp>
      <p:sp>
        <p:nvSpPr>
          <p:cNvPr id="158" name="Google Shape;158;p29"/>
          <p:cNvSpPr txBox="1"/>
          <p:nvPr/>
        </p:nvSpPr>
        <p:spPr>
          <a:xfrm>
            <a:off x="228600" y="2515000"/>
            <a:ext cx="4009800" cy="366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accent5"/>
                </a:solidFill>
                <a:latin typeface="Quattrocento Sans"/>
                <a:ea typeface="Quattrocento Sans"/>
                <a:cs typeface="Quattrocento Sans"/>
                <a:sym typeface="Quattrocento Sans"/>
              </a:rPr>
              <a:t>How we overcame them:</a:t>
            </a:r>
            <a:endParaRPr sz="1800">
              <a:solidFill>
                <a:schemeClr val="accent5"/>
              </a:solidFill>
              <a:latin typeface="Quattrocento Sans"/>
              <a:ea typeface="Quattrocento Sans"/>
              <a:cs typeface="Quattrocento Sans"/>
              <a:sym typeface="Quattrocento Sans"/>
            </a:endParaRPr>
          </a:p>
        </p:txBody>
      </p:sp>
      <p:sp>
        <p:nvSpPr>
          <p:cNvPr id="159" name="Google Shape;159;p29"/>
          <p:cNvSpPr txBox="1"/>
          <p:nvPr>
            <p:ph idx="1" type="body"/>
          </p:nvPr>
        </p:nvSpPr>
        <p:spPr>
          <a:xfrm>
            <a:off x="228600" y="3031025"/>
            <a:ext cx="5409900" cy="942000"/>
          </a:xfrm>
          <a:prstGeom prst="rect">
            <a:avLst/>
          </a:prstGeom>
          <a:noFill/>
          <a:ln>
            <a:noFill/>
          </a:ln>
        </p:spPr>
        <p:txBody>
          <a:bodyPr anchorCtr="0" anchor="t" bIns="0" lIns="0" spcFirstLastPara="1" rIns="0" wrap="square" tIns="0">
            <a:noAutofit/>
          </a:bodyPr>
          <a:lstStyle/>
          <a:p>
            <a:pPr indent="-201168" lvl="0" marL="201168" marR="0" rtl="0" algn="l">
              <a:lnSpc>
                <a:spcPct val="90000"/>
              </a:lnSpc>
              <a:spcBef>
                <a:spcPts val="0"/>
              </a:spcBef>
              <a:spcAft>
                <a:spcPts val="0"/>
              </a:spcAft>
              <a:buSzPts val="1800"/>
              <a:buChar char="•"/>
            </a:pPr>
            <a:r>
              <a:rPr lang="en-US"/>
              <a:t>Daily standup meetings and coordination using GitHub and Jira platforms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Visa new">
      <a:dk1>
        <a:srgbClr val="000000"/>
      </a:dk1>
      <a:lt1>
        <a:srgbClr val="FFFFFF"/>
      </a:lt1>
      <a:dk2>
        <a:srgbClr val="1A1F71"/>
      </a:dk2>
      <a:lt2>
        <a:srgbClr val="5C5C5C"/>
      </a:lt2>
      <a:accent1>
        <a:srgbClr val="003EA9"/>
      </a:accent1>
      <a:accent2>
        <a:srgbClr val="0065EA"/>
      </a:accent2>
      <a:accent3>
        <a:srgbClr val="F7B600"/>
      </a:accent3>
      <a:accent4>
        <a:srgbClr val="FFD700"/>
      </a:accent4>
      <a:accent5>
        <a:srgbClr val="EF8400"/>
      </a:accent5>
      <a:accent6>
        <a:srgbClr val="75787B"/>
      </a:accent6>
      <a:hlink>
        <a:srgbClr val="F7B600"/>
      </a:hlink>
      <a:folHlink>
        <a:srgbClr val="EF84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sa Widescreen Presentation Template">
  <a:themeElements>
    <a:clrScheme name="Visa Inc.">
      <a:dk1>
        <a:srgbClr val="000000"/>
      </a:dk1>
      <a:lt1>
        <a:srgbClr val="FFFFFF"/>
      </a:lt1>
      <a:dk2>
        <a:srgbClr val="1A1F71"/>
      </a:dk2>
      <a:lt2>
        <a:srgbClr val="5C5C5C"/>
      </a:lt2>
      <a:accent1>
        <a:srgbClr val="003EA9"/>
      </a:accent1>
      <a:accent2>
        <a:srgbClr val="0065EA"/>
      </a:accent2>
      <a:accent3>
        <a:srgbClr val="F7B600"/>
      </a:accent3>
      <a:accent4>
        <a:srgbClr val="FFD700"/>
      </a:accent4>
      <a:accent5>
        <a:srgbClr val="EF8400"/>
      </a:accent5>
      <a:accent6>
        <a:srgbClr val="75787B"/>
      </a:accent6>
      <a:hlink>
        <a:srgbClr val="F7B600"/>
      </a:hlink>
      <a:folHlink>
        <a:srgbClr val="F689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